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73" r:id="rId3"/>
    <p:sldId id="284" r:id="rId4"/>
    <p:sldId id="265" r:id="rId5"/>
    <p:sldId id="287" r:id="rId6"/>
    <p:sldId id="275" r:id="rId7"/>
    <p:sldId id="289" r:id="rId8"/>
    <p:sldId id="290" r:id="rId9"/>
    <p:sldId id="292" r:id="rId10"/>
    <p:sldId id="291" r:id="rId11"/>
    <p:sldId id="285" r:id="rId12"/>
    <p:sldId id="293" r:id="rId13"/>
    <p:sldId id="296" r:id="rId14"/>
    <p:sldId id="295" r:id="rId15"/>
    <p:sldId id="294" r:id="rId16"/>
    <p:sldId id="272" r:id="rId17"/>
  </p:sldIdLst>
  <p:sldSz cx="18288000" cy="10287000"/>
  <p:notesSz cx="6858000" cy="9144000"/>
  <p:embeddedFontLst>
    <p:embeddedFont>
      <p:font typeface="Chewy" panose="020B0604020202020204" charset="0"/>
      <p:regular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Bold" panose="00000800000000000000"/>
      <p:regular r:id="rId24"/>
      <p:bold r:id="rId25"/>
    </p:embeddedFont>
    <p:embeddedFont>
      <p:font typeface="Montserrat Light" panose="00000400000000000000" pitchFamily="2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A1BA"/>
    <a:srgbClr val="7DD8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5039" autoAdjust="0"/>
  </p:normalViewPr>
  <p:slideViewPr>
    <p:cSldViewPr>
      <p:cViewPr varScale="1">
        <p:scale>
          <a:sx n="51" d="100"/>
          <a:sy n="51" d="100"/>
        </p:scale>
        <p:origin x="16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16DB3-C413-4644-BA4A-A7B4A236F2A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2917-EE1F-4EC6-9FBB-AD840C726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77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E2917-EE1F-4EC6-9FBB-AD840C726F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19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0786B-5F74-1342-2441-4D8F182E8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E718E-EE56-E20C-42B4-B21553A06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CA9448-8999-49C5-BCAA-CE1D94A69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BE2FE-4E11-E382-423F-E15E4831B9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E2917-EE1F-4EC6-9FBB-AD840C726F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77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jpe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jpe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72015" y="2244618"/>
            <a:ext cx="9652576" cy="965257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6ACC6">
                    <a:alpha val="100000"/>
                  </a:srgbClr>
                </a:gs>
                <a:gs pos="100000">
                  <a:srgbClr val="BAEF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16602" y="-4183711"/>
            <a:ext cx="8202286" cy="9327211"/>
          </a:xfrm>
          <a:custGeom>
            <a:avLst/>
            <a:gdLst/>
            <a:ahLst/>
            <a:cxnLst/>
            <a:rect l="l" t="t" r="r" b="b"/>
            <a:pathLst>
              <a:path w="8202286" h="9327211">
                <a:moveTo>
                  <a:pt x="0" y="0"/>
                </a:moveTo>
                <a:lnTo>
                  <a:pt x="8202286" y="0"/>
                </a:lnTo>
                <a:lnTo>
                  <a:pt x="8202286" y="9327211"/>
                </a:lnTo>
                <a:lnTo>
                  <a:pt x="0" y="9327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837030" y="7966256"/>
            <a:ext cx="5684060" cy="6463616"/>
          </a:xfrm>
          <a:custGeom>
            <a:avLst/>
            <a:gdLst/>
            <a:ahLst/>
            <a:cxnLst/>
            <a:rect l="l" t="t" r="r" b="b"/>
            <a:pathLst>
              <a:path w="5684060" h="6463616">
                <a:moveTo>
                  <a:pt x="0" y="0"/>
                </a:moveTo>
                <a:lnTo>
                  <a:pt x="5684060" y="0"/>
                </a:lnTo>
                <a:lnTo>
                  <a:pt x="5684060" y="6463616"/>
                </a:lnTo>
                <a:lnTo>
                  <a:pt x="0" y="6463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895600" y="483247"/>
            <a:ext cx="9730482" cy="1360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689"/>
              </a:lnSpc>
            </a:pPr>
            <a:r>
              <a:rPr lang="en-US" sz="44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ĐỒ ÁN CÔNG NGHỆ THÔNG TIN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51254" y="7070906"/>
            <a:ext cx="9119135" cy="853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8"/>
              </a:lnSpc>
            </a:pPr>
            <a:r>
              <a:rPr lang="en-US" sz="5013" b="1">
                <a:solidFill>
                  <a:srgbClr val="60BCD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22004334 Phan Minh Nhật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51254" y="7966256"/>
            <a:ext cx="10349656" cy="853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8"/>
              </a:lnSpc>
            </a:pPr>
            <a:r>
              <a:rPr lang="en-US" sz="5013" b="1">
                <a:solidFill>
                  <a:srgbClr val="60BCD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22004335 Nguyễn Tuấn Anh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86AC3901-A4A2-6204-3F9D-FD668E325A33}"/>
              </a:ext>
            </a:extLst>
          </p:cNvPr>
          <p:cNvSpPr txBox="1"/>
          <p:nvPr/>
        </p:nvSpPr>
        <p:spPr>
          <a:xfrm>
            <a:off x="5867400" y="2421138"/>
            <a:ext cx="10521164" cy="4052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35"/>
              </a:lnSpc>
            </a:pPr>
            <a:r>
              <a:rPr lang="en-US" sz="6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Thiết kế và Phát triển Hệ thống Web Quản lý Bán Phụ kiện Thời trang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23317B65-D035-0048-4634-49280F30453A}"/>
              </a:ext>
            </a:extLst>
          </p:cNvPr>
          <p:cNvSpPr/>
          <p:nvPr/>
        </p:nvSpPr>
        <p:spPr>
          <a:xfrm rot="10139339">
            <a:off x="18504791" y="5833517"/>
            <a:ext cx="1584872" cy="827028"/>
          </a:xfrm>
          <a:custGeom>
            <a:avLst/>
            <a:gdLst/>
            <a:ahLst/>
            <a:cxnLst/>
            <a:rect l="l" t="t" r="r" b="b"/>
            <a:pathLst>
              <a:path w="13318054" h="11883078">
                <a:moveTo>
                  <a:pt x="0" y="0"/>
                </a:moveTo>
                <a:lnTo>
                  <a:pt x="13318054" y="0"/>
                </a:lnTo>
                <a:lnTo>
                  <a:pt x="13318054" y="11883079"/>
                </a:lnTo>
                <a:lnTo>
                  <a:pt x="0" y="11883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105"/>
            </a:stretch>
          </a:blipFill>
        </p:spPr>
        <p:txBody>
          <a:bodyPr/>
          <a:lstStyle/>
          <a:p>
            <a:endParaRPr lang="en-US">
              <a:latin typeface="Montserrat Bold" panose="000008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A1B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F98DF1-0C19-014E-4B2F-9652AA52C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1F120D-F169-91BA-4F0B-E6E2D1BC4EEA}"/>
              </a:ext>
            </a:extLst>
          </p:cNvPr>
          <p:cNvSpPr/>
          <p:nvPr/>
        </p:nvSpPr>
        <p:spPr>
          <a:xfrm>
            <a:off x="2133600" y="-419100"/>
            <a:ext cx="13446251" cy="11883078"/>
          </a:xfrm>
          <a:custGeom>
            <a:avLst/>
            <a:gdLst/>
            <a:ahLst/>
            <a:cxnLst/>
            <a:rect l="l" t="t" r="r" b="b"/>
            <a:pathLst>
              <a:path w="13318054" h="11883078">
                <a:moveTo>
                  <a:pt x="0" y="0"/>
                </a:moveTo>
                <a:lnTo>
                  <a:pt x="13318054" y="0"/>
                </a:lnTo>
                <a:lnTo>
                  <a:pt x="13318054" y="11883079"/>
                </a:lnTo>
                <a:lnTo>
                  <a:pt x="0" y="11883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0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958E05-8C01-CDF9-28C3-8DDE240C66E1}"/>
              </a:ext>
            </a:extLst>
          </p:cNvPr>
          <p:cNvGrpSpPr/>
          <p:nvPr/>
        </p:nvGrpSpPr>
        <p:grpSpPr>
          <a:xfrm rot="13809536">
            <a:off x="-487228" y="13571490"/>
            <a:ext cx="6133129" cy="7158695"/>
            <a:chOff x="16668312" y="7044378"/>
            <a:chExt cx="3239375" cy="381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F8F1B0C-C4D6-7BF5-CCBB-270CA18E0650}"/>
                </a:ext>
              </a:extLst>
            </p:cNvPr>
            <p:cNvSpPr/>
            <p:nvPr/>
          </p:nvSpPr>
          <p:spPr>
            <a:xfrm>
              <a:off x="16668312" y="7044378"/>
              <a:ext cx="3239375" cy="381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0">
              <a:extLst>
                <a:ext uri="{FF2B5EF4-FFF2-40B4-BE49-F238E27FC236}">
                  <a16:creationId xmlns:a16="http://schemas.microsoft.com/office/drawing/2014/main" id="{0B2B1FE2-C51F-10A9-0F84-22E3B1D1B7AE}"/>
                </a:ext>
              </a:extLst>
            </p:cNvPr>
            <p:cNvSpPr txBox="1"/>
            <p:nvPr/>
          </p:nvSpPr>
          <p:spPr>
            <a:xfrm>
              <a:off x="16794722" y="10218537"/>
              <a:ext cx="2986554" cy="4285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37"/>
                </a:lnSpc>
              </a:pPr>
              <a:r>
                <a:rPr lang="vi-VN" sz="259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Cảm Biến Khí Gas</a:t>
              </a:r>
              <a:endPara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4" name="Picture 6" descr="Cảm Biến Khí Gas (LPG/CO/CH4) MQ-2 - Nshop">
              <a:extLst>
                <a:ext uri="{FF2B5EF4-FFF2-40B4-BE49-F238E27FC236}">
                  <a16:creationId xmlns:a16="http://schemas.microsoft.com/office/drawing/2014/main" id="{A0ACF65A-D3BF-CB25-5E13-082CC951A5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2" t="21171" r="7520" b="11392"/>
            <a:stretch/>
          </p:blipFill>
          <p:spPr bwMode="auto">
            <a:xfrm>
              <a:off x="16940295" y="7168587"/>
              <a:ext cx="2695408" cy="2520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Hộp Văn bản 7">
            <a:extLst>
              <a:ext uri="{FF2B5EF4-FFF2-40B4-BE49-F238E27FC236}">
                <a16:creationId xmlns:a16="http://schemas.microsoft.com/office/drawing/2014/main" id="{0A08E448-9D33-33DF-120C-3DF230EB13E9}"/>
              </a:ext>
            </a:extLst>
          </p:cNvPr>
          <p:cNvSpPr txBox="1"/>
          <p:nvPr/>
        </p:nvSpPr>
        <p:spPr>
          <a:xfrm>
            <a:off x="3528631" y="4481780"/>
            <a:ext cx="112307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solidFill>
                  <a:srgbClr val="41A1BA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4. Xây dựng hệ thống </a:t>
            </a:r>
            <a:endParaRPr lang="en-US" sz="8000">
              <a:solidFill>
                <a:srgbClr val="41A1BA"/>
              </a:solidFill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861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A1B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61D4D-FD80-D6F5-B873-20DE9A35C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243E50-0FE5-D67B-8FDA-AB39D2D2277F}"/>
              </a:ext>
            </a:extLst>
          </p:cNvPr>
          <p:cNvSpPr/>
          <p:nvPr/>
        </p:nvSpPr>
        <p:spPr>
          <a:xfrm>
            <a:off x="7010400" y="-1485900"/>
            <a:ext cx="14589251" cy="12649200"/>
          </a:xfrm>
          <a:custGeom>
            <a:avLst/>
            <a:gdLst/>
            <a:ahLst/>
            <a:cxnLst/>
            <a:rect l="l" t="t" r="r" b="b"/>
            <a:pathLst>
              <a:path w="13318054" h="11883078">
                <a:moveTo>
                  <a:pt x="0" y="0"/>
                </a:moveTo>
                <a:lnTo>
                  <a:pt x="13318054" y="0"/>
                </a:lnTo>
                <a:lnTo>
                  <a:pt x="13318054" y="11883079"/>
                </a:lnTo>
                <a:lnTo>
                  <a:pt x="0" y="11883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0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9D4AEB-EAFD-2B0D-EB34-0A861A8403CE}"/>
              </a:ext>
            </a:extLst>
          </p:cNvPr>
          <p:cNvGrpSpPr/>
          <p:nvPr/>
        </p:nvGrpSpPr>
        <p:grpSpPr>
          <a:xfrm rot="13809536">
            <a:off x="-487228" y="13571490"/>
            <a:ext cx="6133129" cy="7158695"/>
            <a:chOff x="16668312" y="7044378"/>
            <a:chExt cx="3239375" cy="381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2E570A3-0EEE-A575-103A-9BFDCA0F1BFA}"/>
                </a:ext>
              </a:extLst>
            </p:cNvPr>
            <p:cNvSpPr/>
            <p:nvPr/>
          </p:nvSpPr>
          <p:spPr>
            <a:xfrm>
              <a:off x="16668312" y="7044378"/>
              <a:ext cx="3239375" cy="381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0">
              <a:extLst>
                <a:ext uri="{FF2B5EF4-FFF2-40B4-BE49-F238E27FC236}">
                  <a16:creationId xmlns:a16="http://schemas.microsoft.com/office/drawing/2014/main" id="{CB1F56E5-BE5E-CF52-DF2B-E3E549644419}"/>
                </a:ext>
              </a:extLst>
            </p:cNvPr>
            <p:cNvSpPr txBox="1"/>
            <p:nvPr/>
          </p:nvSpPr>
          <p:spPr>
            <a:xfrm>
              <a:off x="16794722" y="10218537"/>
              <a:ext cx="2986554" cy="4285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37"/>
                </a:lnSpc>
              </a:pPr>
              <a:r>
                <a:rPr lang="vi-VN" sz="259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Cảm Biến Khí Gas</a:t>
              </a:r>
              <a:endPara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4" name="Picture 6" descr="Cảm Biến Khí Gas (LPG/CO/CH4) MQ-2 - Nshop">
              <a:extLst>
                <a:ext uri="{FF2B5EF4-FFF2-40B4-BE49-F238E27FC236}">
                  <a16:creationId xmlns:a16="http://schemas.microsoft.com/office/drawing/2014/main" id="{478D27BE-592D-84F1-5796-00478DA1A4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2" t="21171" r="7520" b="11392"/>
            <a:stretch/>
          </p:blipFill>
          <p:spPr bwMode="auto">
            <a:xfrm>
              <a:off x="16940295" y="7168587"/>
              <a:ext cx="2695408" cy="2520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Hộp Văn bản 7">
            <a:extLst>
              <a:ext uri="{FF2B5EF4-FFF2-40B4-BE49-F238E27FC236}">
                <a16:creationId xmlns:a16="http://schemas.microsoft.com/office/drawing/2014/main" id="{C2474FFF-99F2-16AA-17E7-670A02C0D3C5}"/>
              </a:ext>
            </a:extLst>
          </p:cNvPr>
          <p:cNvSpPr txBox="1"/>
          <p:nvPr/>
        </p:nvSpPr>
        <p:spPr>
          <a:xfrm>
            <a:off x="0" y="-15916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4. Xây dựng hệ thống </a:t>
            </a:r>
            <a:endParaRPr lang="en-US" sz="600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4" name="Hộp Văn bản 7">
            <a:extLst>
              <a:ext uri="{FF2B5EF4-FFF2-40B4-BE49-F238E27FC236}">
                <a16:creationId xmlns:a16="http://schemas.microsoft.com/office/drawing/2014/main" id="{FE9342E7-832D-93A8-2300-C4DD5C236BEF}"/>
              </a:ext>
            </a:extLst>
          </p:cNvPr>
          <p:cNvSpPr txBox="1"/>
          <p:nvPr/>
        </p:nvSpPr>
        <p:spPr>
          <a:xfrm>
            <a:off x="9460925" y="973097"/>
            <a:ext cx="6652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41A1BA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Chức năng hệ thống</a:t>
            </a:r>
            <a:endParaRPr lang="en-US" sz="4800">
              <a:solidFill>
                <a:srgbClr val="41A1BA"/>
              </a:solidFill>
              <a:latin typeface="Montserrat Bold" panose="00000800000000000000" pitchFamily="2" charset="0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910A08F3-C10A-6FD5-9F9C-B078B60E256E}"/>
              </a:ext>
            </a:extLst>
          </p:cNvPr>
          <p:cNvSpPr txBox="1"/>
          <p:nvPr/>
        </p:nvSpPr>
        <p:spPr>
          <a:xfrm>
            <a:off x="7450087" y="1804372"/>
            <a:ext cx="10896600" cy="618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Quản lý sản phẩm: Thêm, sửa, xóa, tạo mã QR.</a:t>
            </a:r>
            <a:endParaRPr lang="en-US" sz="4000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571500" indent="-571500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Quản lý đơn hàng: Theo dõi, cập nhật trạng thái.</a:t>
            </a:r>
            <a:endParaRPr lang="en-US" sz="4000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571500" indent="-571500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Quản lý khách hàng: Lưu trữ thông tin, lịch sử mua hàng.</a:t>
            </a:r>
            <a:endParaRPr lang="en-US" sz="4000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571500" indent="-571500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Tính năng bổ trợ: Email thông báo, chat AI, xuất báo cáo (PHPWord).</a:t>
            </a:r>
            <a:endParaRPr lang="en-US" sz="4000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40F421-8FDA-BFEC-46FA-4080B4B2C3E1}"/>
              </a:ext>
            </a:extLst>
          </p:cNvPr>
          <p:cNvSpPr/>
          <p:nvPr/>
        </p:nvSpPr>
        <p:spPr>
          <a:xfrm>
            <a:off x="141098" y="2209272"/>
            <a:ext cx="7010400" cy="9560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8">
            <a:extLst>
              <a:ext uri="{FF2B5EF4-FFF2-40B4-BE49-F238E27FC236}">
                <a16:creationId xmlns:a16="http://schemas.microsoft.com/office/drawing/2014/main" id="{3F4134CF-8425-C6B3-E1FB-997E5F43B01D}"/>
              </a:ext>
            </a:extLst>
          </p:cNvPr>
          <p:cNvSpPr/>
          <p:nvPr/>
        </p:nvSpPr>
        <p:spPr>
          <a:xfrm rot="21507189">
            <a:off x="-168357" y="7861188"/>
            <a:ext cx="3931524" cy="1493979"/>
          </a:xfrm>
          <a:custGeom>
            <a:avLst/>
            <a:gdLst/>
            <a:ahLst/>
            <a:cxnLst/>
            <a:rect l="l" t="t" r="r" b="b"/>
            <a:pathLst>
              <a:path w="3931524" h="1493979">
                <a:moveTo>
                  <a:pt x="0" y="0"/>
                </a:moveTo>
                <a:lnTo>
                  <a:pt x="3931525" y="0"/>
                </a:lnTo>
                <a:lnTo>
                  <a:pt x="3931525" y="1493979"/>
                </a:lnTo>
                <a:lnTo>
                  <a:pt x="0" y="14939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610EDD6-5A2A-F567-D450-CAA888950F87}"/>
              </a:ext>
            </a:extLst>
          </p:cNvPr>
          <p:cNvSpPr/>
          <p:nvPr/>
        </p:nvSpPr>
        <p:spPr>
          <a:xfrm rot="169232">
            <a:off x="3418121" y="1950402"/>
            <a:ext cx="4010209" cy="1338407"/>
          </a:xfrm>
          <a:custGeom>
            <a:avLst/>
            <a:gdLst/>
            <a:ahLst/>
            <a:cxnLst/>
            <a:rect l="l" t="t" r="r" b="b"/>
            <a:pathLst>
              <a:path w="4010209" h="1338407">
                <a:moveTo>
                  <a:pt x="0" y="0"/>
                </a:moveTo>
                <a:lnTo>
                  <a:pt x="4010209" y="0"/>
                </a:lnTo>
                <a:lnTo>
                  <a:pt x="4010209" y="1338407"/>
                </a:lnTo>
                <a:lnTo>
                  <a:pt x="0" y="13384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A51349-A944-06EF-2ADE-B2E7235C65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44" y="2471219"/>
            <a:ext cx="6996493" cy="5580605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35DDE845-5F30-F8B5-4025-849824D6443C}"/>
              </a:ext>
            </a:extLst>
          </p:cNvPr>
          <p:cNvSpPr/>
          <p:nvPr/>
        </p:nvSpPr>
        <p:spPr>
          <a:xfrm>
            <a:off x="-232141" y="1852547"/>
            <a:ext cx="7573774" cy="7786754"/>
          </a:xfrm>
          <a:custGeom>
            <a:avLst/>
            <a:gdLst/>
            <a:ahLst/>
            <a:cxnLst/>
            <a:rect l="l" t="t" r="r" b="b"/>
            <a:pathLst>
              <a:path w="5439410" h="6348730">
                <a:moveTo>
                  <a:pt x="5419090" y="0"/>
                </a:moveTo>
                <a:lnTo>
                  <a:pt x="19050" y="0"/>
                </a:lnTo>
                <a:cubicBezTo>
                  <a:pt x="8890" y="0"/>
                  <a:pt x="0" y="8890"/>
                  <a:pt x="0" y="20320"/>
                </a:cubicBezTo>
                <a:lnTo>
                  <a:pt x="0" y="6329680"/>
                </a:lnTo>
                <a:cubicBezTo>
                  <a:pt x="0" y="6339840"/>
                  <a:pt x="8890" y="6348730"/>
                  <a:pt x="19050" y="6348730"/>
                </a:cubicBezTo>
                <a:lnTo>
                  <a:pt x="5419090" y="6348730"/>
                </a:lnTo>
                <a:cubicBezTo>
                  <a:pt x="5429250" y="6348730"/>
                  <a:pt x="5438140" y="6339840"/>
                  <a:pt x="5438140" y="6329680"/>
                </a:cubicBezTo>
                <a:lnTo>
                  <a:pt x="5438140" y="20320"/>
                </a:lnTo>
                <a:cubicBezTo>
                  <a:pt x="5439410" y="8890"/>
                  <a:pt x="5430520" y="0"/>
                  <a:pt x="5419090" y="0"/>
                </a:cubicBezTo>
                <a:close/>
                <a:moveTo>
                  <a:pt x="5137150" y="314960"/>
                </a:moveTo>
                <a:lnTo>
                  <a:pt x="5137150" y="4970780"/>
                </a:lnTo>
                <a:cubicBezTo>
                  <a:pt x="5137150" y="4980940"/>
                  <a:pt x="5128260" y="4989830"/>
                  <a:pt x="5118100" y="4989830"/>
                </a:cubicBezTo>
                <a:lnTo>
                  <a:pt x="266700" y="4989830"/>
                </a:lnTo>
                <a:cubicBezTo>
                  <a:pt x="256540" y="4989830"/>
                  <a:pt x="247650" y="4980940"/>
                  <a:pt x="247650" y="4970780"/>
                </a:cubicBezTo>
                <a:lnTo>
                  <a:pt x="247650" y="314960"/>
                </a:lnTo>
                <a:cubicBezTo>
                  <a:pt x="247650" y="304800"/>
                  <a:pt x="256540" y="295910"/>
                  <a:pt x="266700" y="295910"/>
                </a:cubicBezTo>
                <a:lnTo>
                  <a:pt x="5118100" y="295910"/>
                </a:lnTo>
                <a:cubicBezTo>
                  <a:pt x="5129530" y="294640"/>
                  <a:pt x="5137150" y="303530"/>
                  <a:pt x="5137150" y="314960"/>
                </a:cubicBezTo>
                <a:close/>
              </a:path>
            </a:pathLst>
          </a:custGeom>
          <a:solidFill>
            <a:srgbClr val="60BCD6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9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A1B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FA93EE-9F28-6886-3305-761905DB2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5585E25-35C2-ECB1-6270-02B90E552D6F}"/>
              </a:ext>
            </a:extLst>
          </p:cNvPr>
          <p:cNvSpPr/>
          <p:nvPr/>
        </p:nvSpPr>
        <p:spPr>
          <a:xfrm>
            <a:off x="4719482" y="-1181100"/>
            <a:ext cx="14589251" cy="12649200"/>
          </a:xfrm>
          <a:custGeom>
            <a:avLst/>
            <a:gdLst/>
            <a:ahLst/>
            <a:cxnLst/>
            <a:rect l="l" t="t" r="r" b="b"/>
            <a:pathLst>
              <a:path w="13318054" h="11883078">
                <a:moveTo>
                  <a:pt x="0" y="0"/>
                </a:moveTo>
                <a:lnTo>
                  <a:pt x="13318054" y="0"/>
                </a:lnTo>
                <a:lnTo>
                  <a:pt x="13318054" y="11883079"/>
                </a:lnTo>
                <a:lnTo>
                  <a:pt x="0" y="11883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0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4052EF-6B6D-7280-D878-C27ECC850C1E}"/>
              </a:ext>
            </a:extLst>
          </p:cNvPr>
          <p:cNvGrpSpPr/>
          <p:nvPr/>
        </p:nvGrpSpPr>
        <p:grpSpPr>
          <a:xfrm rot="13809536">
            <a:off x="-487228" y="13571490"/>
            <a:ext cx="6133129" cy="7158695"/>
            <a:chOff x="16668312" y="7044378"/>
            <a:chExt cx="3239375" cy="381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237DFD7-4996-D1EA-ECF1-6CF4A43E1448}"/>
                </a:ext>
              </a:extLst>
            </p:cNvPr>
            <p:cNvSpPr/>
            <p:nvPr/>
          </p:nvSpPr>
          <p:spPr>
            <a:xfrm>
              <a:off x="16668312" y="7044378"/>
              <a:ext cx="3239375" cy="381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0">
              <a:extLst>
                <a:ext uri="{FF2B5EF4-FFF2-40B4-BE49-F238E27FC236}">
                  <a16:creationId xmlns:a16="http://schemas.microsoft.com/office/drawing/2014/main" id="{206B189A-A5FE-9811-CA71-9C87D283D2B0}"/>
                </a:ext>
              </a:extLst>
            </p:cNvPr>
            <p:cNvSpPr txBox="1"/>
            <p:nvPr/>
          </p:nvSpPr>
          <p:spPr>
            <a:xfrm>
              <a:off x="16794722" y="10218537"/>
              <a:ext cx="2986554" cy="4285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37"/>
                </a:lnSpc>
              </a:pPr>
              <a:r>
                <a:rPr lang="vi-VN" sz="259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Cảm Biến Khí Gas</a:t>
              </a:r>
              <a:endPara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4" name="Picture 6" descr="Cảm Biến Khí Gas (LPG/CO/CH4) MQ-2 - Nshop">
              <a:extLst>
                <a:ext uri="{FF2B5EF4-FFF2-40B4-BE49-F238E27FC236}">
                  <a16:creationId xmlns:a16="http://schemas.microsoft.com/office/drawing/2014/main" id="{B31D18FD-D0F2-8C8E-2C33-B42AA3075A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2" t="21171" r="7520" b="11392"/>
            <a:stretch/>
          </p:blipFill>
          <p:spPr bwMode="auto">
            <a:xfrm>
              <a:off x="16940295" y="7168587"/>
              <a:ext cx="2695408" cy="2520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Hộp Văn bản 7">
            <a:extLst>
              <a:ext uri="{FF2B5EF4-FFF2-40B4-BE49-F238E27FC236}">
                <a16:creationId xmlns:a16="http://schemas.microsoft.com/office/drawing/2014/main" id="{3CE27C90-DB7D-2C50-1DB8-ACB62BA5616D}"/>
              </a:ext>
            </a:extLst>
          </p:cNvPr>
          <p:cNvSpPr txBox="1"/>
          <p:nvPr/>
        </p:nvSpPr>
        <p:spPr>
          <a:xfrm>
            <a:off x="0" y="-15916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4. Xây dựng hệ thống </a:t>
            </a:r>
            <a:endParaRPr lang="en-US" sz="600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4" name="Hộp Văn bản 7">
            <a:extLst>
              <a:ext uri="{FF2B5EF4-FFF2-40B4-BE49-F238E27FC236}">
                <a16:creationId xmlns:a16="http://schemas.microsoft.com/office/drawing/2014/main" id="{3FB7C25F-F865-DC23-E5D2-64819584941A}"/>
              </a:ext>
            </a:extLst>
          </p:cNvPr>
          <p:cNvSpPr txBox="1"/>
          <p:nvPr/>
        </p:nvSpPr>
        <p:spPr>
          <a:xfrm>
            <a:off x="7467600" y="1092079"/>
            <a:ext cx="6652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41A1BA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Thiết kế cơ sở dữ liệu</a:t>
            </a:r>
            <a:endParaRPr lang="en-US" sz="4800">
              <a:solidFill>
                <a:srgbClr val="41A1BA"/>
              </a:solidFill>
              <a:latin typeface="Montserrat Bold" panose="00000800000000000000" pitchFamily="2" charset="0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9EDDECE9-F71D-3CAE-8AB3-2313FA7393AD}"/>
              </a:ext>
            </a:extLst>
          </p:cNvPr>
          <p:cNvSpPr txBox="1"/>
          <p:nvPr/>
        </p:nvSpPr>
        <p:spPr>
          <a:xfrm>
            <a:off x="5456762" y="1923354"/>
            <a:ext cx="10896600" cy="4624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Cơ sở dữ liệu: MySQL, lưu trữ sản phẩm, đơn hàng, khách hàng.</a:t>
            </a:r>
            <a:endParaRPr lang="en-US" sz="4000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571500" indent="-571500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Mô hình: Các bảng liên quan (sản phẩm, danh mục, đơn hàng, khách hàng).</a:t>
            </a:r>
            <a:endParaRPr lang="en-US" sz="4000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571500" indent="-571500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Bảo mật: Quyền truy cập giới hạn, sao lưu định kỳ.</a:t>
            </a:r>
            <a:endParaRPr lang="en-US" sz="4000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7FCF45-B870-4B5D-CC58-7759E002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227" y="1944937"/>
            <a:ext cx="12242570" cy="64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9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A1B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1931F0-9AAE-E173-484E-90FAFBF0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20FC59A-BDC3-1811-3C9D-4E6335486AD4}"/>
              </a:ext>
            </a:extLst>
          </p:cNvPr>
          <p:cNvSpPr/>
          <p:nvPr/>
        </p:nvSpPr>
        <p:spPr>
          <a:xfrm>
            <a:off x="2895600" y="-1257300"/>
            <a:ext cx="15275051" cy="12999057"/>
          </a:xfrm>
          <a:custGeom>
            <a:avLst/>
            <a:gdLst/>
            <a:ahLst/>
            <a:cxnLst/>
            <a:rect l="l" t="t" r="r" b="b"/>
            <a:pathLst>
              <a:path w="13318054" h="11883078">
                <a:moveTo>
                  <a:pt x="0" y="0"/>
                </a:moveTo>
                <a:lnTo>
                  <a:pt x="13318054" y="0"/>
                </a:lnTo>
                <a:lnTo>
                  <a:pt x="13318054" y="11883079"/>
                </a:lnTo>
                <a:lnTo>
                  <a:pt x="0" y="11883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0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6191EB3-7FBF-F280-0110-02DF6528C4D4}"/>
              </a:ext>
            </a:extLst>
          </p:cNvPr>
          <p:cNvGrpSpPr/>
          <p:nvPr/>
        </p:nvGrpSpPr>
        <p:grpSpPr>
          <a:xfrm rot="13809536">
            <a:off x="-487228" y="13571490"/>
            <a:ext cx="6133129" cy="7158695"/>
            <a:chOff x="16668312" y="7044378"/>
            <a:chExt cx="3239375" cy="381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F0F1BDD-CCB7-92F3-9952-B7BBF52BF21A}"/>
                </a:ext>
              </a:extLst>
            </p:cNvPr>
            <p:cNvSpPr/>
            <p:nvPr/>
          </p:nvSpPr>
          <p:spPr>
            <a:xfrm>
              <a:off x="16668312" y="7044378"/>
              <a:ext cx="3239375" cy="381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0">
              <a:extLst>
                <a:ext uri="{FF2B5EF4-FFF2-40B4-BE49-F238E27FC236}">
                  <a16:creationId xmlns:a16="http://schemas.microsoft.com/office/drawing/2014/main" id="{F216E53B-43BF-0F6E-B1CA-651BD05C753C}"/>
                </a:ext>
              </a:extLst>
            </p:cNvPr>
            <p:cNvSpPr txBox="1"/>
            <p:nvPr/>
          </p:nvSpPr>
          <p:spPr>
            <a:xfrm>
              <a:off x="16794722" y="10218537"/>
              <a:ext cx="2986554" cy="4285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37"/>
                </a:lnSpc>
              </a:pPr>
              <a:r>
                <a:rPr lang="vi-VN" sz="259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Cảm Biến Khí Gas</a:t>
              </a:r>
              <a:endPara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4" name="Picture 6" descr="Cảm Biến Khí Gas (LPG/CO/CH4) MQ-2 - Nshop">
              <a:extLst>
                <a:ext uri="{FF2B5EF4-FFF2-40B4-BE49-F238E27FC236}">
                  <a16:creationId xmlns:a16="http://schemas.microsoft.com/office/drawing/2014/main" id="{BF1E1008-C227-203C-7C1A-94FD7F90D0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2" t="21171" r="7520" b="11392"/>
            <a:stretch/>
          </p:blipFill>
          <p:spPr bwMode="auto">
            <a:xfrm>
              <a:off x="16940295" y="7168587"/>
              <a:ext cx="2695408" cy="2520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Hộp Văn bản 7">
            <a:extLst>
              <a:ext uri="{FF2B5EF4-FFF2-40B4-BE49-F238E27FC236}">
                <a16:creationId xmlns:a16="http://schemas.microsoft.com/office/drawing/2014/main" id="{2A2FB286-0A4B-9001-B4CC-5B2BBF116392}"/>
              </a:ext>
            </a:extLst>
          </p:cNvPr>
          <p:cNvSpPr txBox="1"/>
          <p:nvPr/>
        </p:nvSpPr>
        <p:spPr>
          <a:xfrm>
            <a:off x="0" y="-15916"/>
            <a:ext cx="289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4. Xây dựng hệ thống </a:t>
            </a:r>
            <a:endParaRPr lang="en-US" sz="600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4" name="Hộp Văn bản 7">
            <a:extLst>
              <a:ext uri="{FF2B5EF4-FFF2-40B4-BE49-F238E27FC236}">
                <a16:creationId xmlns:a16="http://schemas.microsoft.com/office/drawing/2014/main" id="{E1F89FEE-3835-4D2D-2B7D-1618DCC4A315}"/>
              </a:ext>
            </a:extLst>
          </p:cNvPr>
          <p:cNvSpPr txBox="1"/>
          <p:nvPr/>
        </p:nvSpPr>
        <p:spPr>
          <a:xfrm>
            <a:off x="7162800" y="1028700"/>
            <a:ext cx="7531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41A1BA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Giao diện người dùng </a:t>
            </a:r>
            <a:endParaRPr lang="en-US" sz="4800">
              <a:solidFill>
                <a:srgbClr val="41A1BA"/>
              </a:solidFill>
              <a:latin typeface="Montserrat Bold" panose="000008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BFCF82-AC81-5DB9-7FC6-18777857D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749" y="2208910"/>
            <a:ext cx="14626752" cy="6627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B2A685-5CE5-68E7-FDF6-DB45EC328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291" y="2212118"/>
            <a:ext cx="14631668" cy="6599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86FA01-E7FC-10D6-62B0-0F22C241C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561" y="2196876"/>
            <a:ext cx="14631668" cy="66299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4B7495-0BD5-1A44-D27D-3F83D0DD3E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4833" y="2204496"/>
            <a:ext cx="14631668" cy="66299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0B68B3-B6B0-8234-8EFE-3ECCFE01C5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1019" y="2217864"/>
            <a:ext cx="14631668" cy="6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26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A1B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37FC9-F00C-862C-CED2-2388B2575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3515EC4-0C25-A635-E873-CDB5469055E9}"/>
              </a:ext>
            </a:extLst>
          </p:cNvPr>
          <p:cNvSpPr/>
          <p:nvPr/>
        </p:nvSpPr>
        <p:spPr>
          <a:xfrm>
            <a:off x="2420873" y="-136320"/>
            <a:ext cx="13446251" cy="11883078"/>
          </a:xfrm>
          <a:custGeom>
            <a:avLst/>
            <a:gdLst/>
            <a:ahLst/>
            <a:cxnLst/>
            <a:rect l="l" t="t" r="r" b="b"/>
            <a:pathLst>
              <a:path w="13318054" h="11883078">
                <a:moveTo>
                  <a:pt x="0" y="0"/>
                </a:moveTo>
                <a:lnTo>
                  <a:pt x="13318054" y="0"/>
                </a:lnTo>
                <a:lnTo>
                  <a:pt x="13318054" y="11883079"/>
                </a:lnTo>
                <a:lnTo>
                  <a:pt x="0" y="11883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0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C583420-50D4-9631-12A6-2732BC36F89F}"/>
              </a:ext>
            </a:extLst>
          </p:cNvPr>
          <p:cNvGrpSpPr/>
          <p:nvPr/>
        </p:nvGrpSpPr>
        <p:grpSpPr>
          <a:xfrm rot="13809536">
            <a:off x="-487228" y="13571490"/>
            <a:ext cx="6133129" cy="7158695"/>
            <a:chOff x="16668312" y="7044378"/>
            <a:chExt cx="3239375" cy="381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3EA73B-738E-5CFF-FABA-B78E55C6E9AA}"/>
                </a:ext>
              </a:extLst>
            </p:cNvPr>
            <p:cNvSpPr/>
            <p:nvPr/>
          </p:nvSpPr>
          <p:spPr>
            <a:xfrm>
              <a:off x="16668312" y="7044378"/>
              <a:ext cx="3239375" cy="381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0">
              <a:extLst>
                <a:ext uri="{FF2B5EF4-FFF2-40B4-BE49-F238E27FC236}">
                  <a16:creationId xmlns:a16="http://schemas.microsoft.com/office/drawing/2014/main" id="{94B1FF43-CD5D-A9F1-C649-B9E08BFBA694}"/>
                </a:ext>
              </a:extLst>
            </p:cNvPr>
            <p:cNvSpPr txBox="1"/>
            <p:nvPr/>
          </p:nvSpPr>
          <p:spPr>
            <a:xfrm>
              <a:off x="16794722" y="10218537"/>
              <a:ext cx="2986554" cy="4285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37"/>
                </a:lnSpc>
              </a:pPr>
              <a:r>
                <a:rPr lang="vi-VN" sz="259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Cảm Biến Khí Gas</a:t>
              </a:r>
              <a:endPara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4" name="Picture 6" descr="Cảm Biến Khí Gas (LPG/CO/CH4) MQ-2 - Nshop">
              <a:extLst>
                <a:ext uri="{FF2B5EF4-FFF2-40B4-BE49-F238E27FC236}">
                  <a16:creationId xmlns:a16="http://schemas.microsoft.com/office/drawing/2014/main" id="{87B9C20B-FF83-453C-4AFA-7D214E3672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2" t="21171" r="7520" b="11392"/>
            <a:stretch/>
          </p:blipFill>
          <p:spPr bwMode="auto">
            <a:xfrm>
              <a:off x="16940295" y="7168587"/>
              <a:ext cx="2695408" cy="2520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Hộp Văn bản 7">
            <a:extLst>
              <a:ext uri="{FF2B5EF4-FFF2-40B4-BE49-F238E27FC236}">
                <a16:creationId xmlns:a16="http://schemas.microsoft.com/office/drawing/2014/main" id="{65DEABA8-595C-2649-2400-A9A6026F6288}"/>
              </a:ext>
            </a:extLst>
          </p:cNvPr>
          <p:cNvSpPr txBox="1"/>
          <p:nvPr/>
        </p:nvSpPr>
        <p:spPr>
          <a:xfrm>
            <a:off x="3453907" y="4481780"/>
            <a:ext cx="113801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solidFill>
                  <a:srgbClr val="41A1BA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5. Kết quả và hạn chế  </a:t>
            </a:r>
            <a:endParaRPr lang="en-US" sz="8000">
              <a:solidFill>
                <a:srgbClr val="41A1BA"/>
              </a:solidFill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962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A1B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5C34D2-5EA0-2320-A044-1B2B01FB6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80EE4FC-20D3-6906-1F37-BC268E382BB2}"/>
              </a:ext>
            </a:extLst>
          </p:cNvPr>
          <p:cNvSpPr/>
          <p:nvPr/>
        </p:nvSpPr>
        <p:spPr>
          <a:xfrm>
            <a:off x="2388796" y="-1257300"/>
            <a:ext cx="16306800" cy="13535271"/>
          </a:xfrm>
          <a:custGeom>
            <a:avLst/>
            <a:gdLst/>
            <a:ahLst/>
            <a:cxnLst/>
            <a:rect l="l" t="t" r="r" b="b"/>
            <a:pathLst>
              <a:path w="13318054" h="11883078">
                <a:moveTo>
                  <a:pt x="0" y="0"/>
                </a:moveTo>
                <a:lnTo>
                  <a:pt x="13318054" y="0"/>
                </a:lnTo>
                <a:lnTo>
                  <a:pt x="13318054" y="11883079"/>
                </a:lnTo>
                <a:lnTo>
                  <a:pt x="0" y="11883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0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F0798D-D44C-1B74-CA5E-1F22B031D5B0}"/>
              </a:ext>
            </a:extLst>
          </p:cNvPr>
          <p:cNvGrpSpPr/>
          <p:nvPr/>
        </p:nvGrpSpPr>
        <p:grpSpPr>
          <a:xfrm rot="13809536">
            <a:off x="-487228" y="13571490"/>
            <a:ext cx="6133129" cy="7158695"/>
            <a:chOff x="16668312" y="7044378"/>
            <a:chExt cx="3239375" cy="381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699B70-4296-65D6-47DB-D0886E95AF6F}"/>
                </a:ext>
              </a:extLst>
            </p:cNvPr>
            <p:cNvSpPr/>
            <p:nvPr/>
          </p:nvSpPr>
          <p:spPr>
            <a:xfrm>
              <a:off x="16668312" y="7044378"/>
              <a:ext cx="3239375" cy="381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0">
              <a:extLst>
                <a:ext uri="{FF2B5EF4-FFF2-40B4-BE49-F238E27FC236}">
                  <a16:creationId xmlns:a16="http://schemas.microsoft.com/office/drawing/2014/main" id="{DD0941B1-B4E6-3223-403D-F2A2E15D7B25}"/>
                </a:ext>
              </a:extLst>
            </p:cNvPr>
            <p:cNvSpPr txBox="1"/>
            <p:nvPr/>
          </p:nvSpPr>
          <p:spPr>
            <a:xfrm>
              <a:off x="16794722" y="10218537"/>
              <a:ext cx="2986554" cy="4285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37"/>
                </a:lnSpc>
              </a:pPr>
              <a:r>
                <a:rPr lang="vi-VN" sz="259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Cảm Biến Khí Gas</a:t>
              </a:r>
              <a:endPara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4" name="Picture 6" descr="Cảm Biến Khí Gas (LPG/CO/CH4) MQ-2 - Nshop">
              <a:extLst>
                <a:ext uri="{FF2B5EF4-FFF2-40B4-BE49-F238E27FC236}">
                  <a16:creationId xmlns:a16="http://schemas.microsoft.com/office/drawing/2014/main" id="{FF940563-E6D2-ABB6-75D3-2D234EBFCC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2" t="21171" r="7520" b="11392"/>
            <a:stretch/>
          </p:blipFill>
          <p:spPr bwMode="auto">
            <a:xfrm>
              <a:off x="16940295" y="7168587"/>
              <a:ext cx="2695408" cy="2520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Hộp Văn bản 7">
            <a:extLst>
              <a:ext uri="{FF2B5EF4-FFF2-40B4-BE49-F238E27FC236}">
                <a16:creationId xmlns:a16="http://schemas.microsoft.com/office/drawing/2014/main" id="{E85C3B13-A79E-E00B-BCCA-DA65B5088E77}"/>
              </a:ext>
            </a:extLst>
          </p:cNvPr>
          <p:cNvSpPr txBox="1"/>
          <p:nvPr/>
        </p:nvSpPr>
        <p:spPr>
          <a:xfrm>
            <a:off x="0" y="-15916"/>
            <a:ext cx="2438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5. Kết quả và hạn chế</a:t>
            </a:r>
            <a:endParaRPr lang="en-US" sz="600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4" name="Hộp Văn bản 7">
            <a:extLst>
              <a:ext uri="{FF2B5EF4-FFF2-40B4-BE49-F238E27FC236}">
                <a16:creationId xmlns:a16="http://schemas.microsoft.com/office/drawing/2014/main" id="{50ACC05B-29AA-2E3B-F9C1-D3289B53771A}"/>
              </a:ext>
            </a:extLst>
          </p:cNvPr>
          <p:cNvSpPr txBox="1"/>
          <p:nvPr/>
        </p:nvSpPr>
        <p:spPr>
          <a:xfrm>
            <a:off x="3295263" y="1409700"/>
            <a:ext cx="3406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41A1BA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Kết quả </a:t>
            </a:r>
            <a:endParaRPr lang="en-US" sz="4800">
              <a:solidFill>
                <a:srgbClr val="41A1BA"/>
              </a:solidFill>
              <a:latin typeface="Montserrat Bold" panose="00000800000000000000" pitchFamily="2" charset="0"/>
            </a:endParaRP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9A86AD9B-DBE1-0851-93C2-B7F4D7813B31}"/>
              </a:ext>
            </a:extLst>
          </p:cNvPr>
          <p:cNvSpPr txBox="1"/>
          <p:nvPr/>
        </p:nvSpPr>
        <p:spPr>
          <a:xfrm>
            <a:off x="2724460" y="2240697"/>
            <a:ext cx="7531676" cy="5407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Hệ thống quản lý bán hàng hiệu quả, giao diện thân thiện.</a:t>
            </a:r>
            <a:endParaRPr lang="en-US" sz="4000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571500" indent="-571500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Tích hợp tính năng hiện đại.</a:t>
            </a:r>
            <a:endParaRPr lang="en-US" sz="4000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571500" indent="-571500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Phù hợp với cửa hàng nhỏ tại Việt Nam.</a:t>
            </a:r>
            <a:endParaRPr lang="en-US" sz="4000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" name="Hộp Văn bản 7">
            <a:extLst>
              <a:ext uri="{FF2B5EF4-FFF2-40B4-BE49-F238E27FC236}">
                <a16:creationId xmlns:a16="http://schemas.microsoft.com/office/drawing/2014/main" id="{02980DEA-59D0-AB36-E80B-11067E50DBF3}"/>
              </a:ext>
            </a:extLst>
          </p:cNvPr>
          <p:cNvSpPr txBox="1"/>
          <p:nvPr/>
        </p:nvSpPr>
        <p:spPr>
          <a:xfrm>
            <a:off x="11112999" y="1409700"/>
            <a:ext cx="3406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41A1BA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Hạn chế </a:t>
            </a:r>
            <a:endParaRPr lang="en-US" sz="4800">
              <a:solidFill>
                <a:srgbClr val="41A1BA"/>
              </a:solidFill>
              <a:latin typeface="Montserrat Bold" panose="00000800000000000000" pitchFamily="2" charset="0"/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B79855DF-E8F3-884B-495D-CE2DA0227011}"/>
              </a:ext>
            </a:extLst>
          </p:cNvPr>
          <p:cNvSpPr txBox="1"/>
          <p:nvPr/>
        </p:nvSpPr>
        <p:spPr>
          <a:xfrm>
            <a:off x="10542196" y="2240697"/>
            <a:ext cx="7531676" cy="3842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Chưa tích hợp phân tích dữ liệu nâng cao, cổng thanh toán thực tế.</a:t>
            </a:r>
            <a:endParaRPr lang="en-US" sz="4000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571500" indent="-571500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Hiệu suất giới hạn trên localhost, bảo mật cơ bản.</a:t>
            </a:r>
            <a:endParaRPr lang="en-US" sz="4000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A88833-2F17-4E52-9AFE-F940E171EB7F}"/>
              </a:ext>
            </a:extLst>
          </p:cNvPr>
          <p:cNvCxnSpPr/>
          <p:nvPr/>
        </p:nvCxnSpPr>
        <p:spPr>
          <a:xfrm>
            <a:off x="10363200" y="1181100"/>
            <a:ext cx="0" cy="7239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148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89643" y="-605918"/>
            <a:ext cx="12413197" cy="11075717"/>
          </a:xfrm>
          <a:custGeom>
            <a:avLst/>
            <a:gdLst/>
            <a:ahLst/>
            <a:cxnLst/>
            <a:rect l="l" t="t" r="r" b="b"/>
            <a:pathLst>
              <a:path w="12413197" h="11075717">
                <a:moveTo>
                  <a:pt x="0" y="0"/>
                </a:moveTo>
                <a:lnTo>
                  <a:pt x="12413197" y="0"/>
                </a:lnTo>
                <a:lnTo>
                  <a:pt x="12413197" y="11075717"/>
                </a:lnTo>
                <a:lnTo>
                  <a:pt x="0" y="11075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989643" y="4326174"/>
            <a:ext cx="12413197" cy="2082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993"/>
              </a:lnSpc>
              <a:spcBef>
                <a:spcPct val="0"/>
              </a:spcBef>
            </a:pPr>
            <a:r>
              <a:rPr lang="en-US" sz="16658">
                <a:solidFill>
                  <a:srgbClr val="156C99"/>
                </a:solidFill>
                <a:latin typeface="Chewy"/>
                <a:ea typeface="Chewy"/>
                <a:cs typeface="Chewy"/>
                <a:sym typeface="Chewy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426291" y="247510"/>
            <a:ext cx="3898432" cy="4895990"/>
          </a:xfrm>
          <a:custGeom>
            <a:avLst/>
            <a:gdLst/>
            <a:ahLst/>
            <a:cxnLst/>
            <a:rect l="l" t="t" r="r" b="b"/>
            <a:pathLst>
              <a:path w="3898432" h="4895990">
                <a:moveTo>
                  <a:pt x="3898433" y="0"/>
                </a:moveTo>
                <a:lnTo>
                  <a:pt x="0" y="0"/>
                </a:lnTo>
                <a:lnTo>
                  <a:pt x="0" y="4895990"/>
                </a:lnTo>
                <a:lnTo>
                  <a:pt x="3898433" y="4895990"/>
                </a:lnTo>
                <a:lnTo>
                  <a:pt x="38984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590304" y="5703371"/>
            <a:ext cx="4894892" cy="4760283"/>
          </a:xfrm>
          <a:custGeom>
            <a:avLst/>
            <a:gdLst/>
            <a:ahLst/>
            <a:cxnLst/>
            <a:rect l="l" t="t" r="r" b="b"/>
            <a:pathLst>
              <a:path w="4894892" h="4760283">
                <a:moveTo>
                  <a:pt x="0" y="0"/>
                </a:moveTo>
                <a:lnTo>
                  <a:pt x="4894893" y="0"/>
                </a:lnTo>
                <a:lnTo>
                  <a:pt x="4894893" y="4760283"/>
                </a:lnTo>
                <a:lnTo>
                  <a:pt x="0" y="4760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A1B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269AA-9CAF-2C1C-DDAB-4C4D75FCE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76F37A-DC91-EED2-08A1-D9DBFDFCD861}"/>
              </a:ext>
            </a:extLst>
          </p:cNvPr>
          <p:cNvSpPr/>
          <p:nvPr/>
        </p:nvSpPr>
        <p:spPr>
          <a:xfrm>
            <a:off x="9756713" y="-491465"/>
            <a:ext cx="13446251" cy="11883078"/>
          </a:xfrm>
          <a:custGeom>
            <a:avLst/>
            <a:gdLst/>
            <a:ahLst/>
            <a:cxnLst/>
            <a:rect l="l" t="t" r="r" b="b"/>
            <a:pathLst>
              <a:path w="13318054" h="11883078">
                <a:moveTo>
                  <a:pt x="0" y="0"/>
                </a:moveTo>
                <a:lnTo>
                  <a:pt x="13318054" y="0"/>
                </a:lnTo>
                <a:lnTo>
                  <a:pt x="13318054" y="11883079"/>
                </a:lnTo>
                <a:lnTo>
                  <a:pt x="0" y="11883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05"/>
            </a:stretch>
          </a:blipFill>
        </p:spPr>
        <p:txBody>
          <a:bodyPr/>
          <a:lstStyle/>
          <a:p>
            <a:endParaRPr lang="en-US">
              <a:latin typeface="Montserrat Bold" panose="00000800000000000000" pitchFamily="2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77AE4D-90AE-BFE3-455E-F4FDE9BC4D74}"/>
              </a:ext>
            </a:extLst>
          </p:cNvPr>
          <p:cNvGrpSpPr/>
          <p:nvPr/>
        </p:nvGrpSpPr>
        <p:grpSpPr>
          <a:xfrm rot="13809536">
            <a:off x="-487228" y="13571490"/>
            <a:ext cx="6133129" cy="7158695"/>
            <a:chOff x="16668312" y="7044378"/>
            <a:chExt cx="3239375" cy="381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E30ACE0-7C7C-0A41-0711-CF9F7D222015}"/>
                </a:ext>
              </a:extLst>
            </p:cNvPr>
            <p:cNvSpPr/>
            <p:nvPr/>
          </p:nvSpPr>
          <p:spPr>
            <a:xfrm>
              <a:off x="16668312" y="7044378"/>
              <a:ext cx="3239375" cy="381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ontserrat Bold" panose="00000800000000000000" pitchFamily="2" charset="0"/>
              </a:endParaRPr>
            </a:p>
          </p:txBody>
        </p:sp>
        <p:sp>
          <p:nvSpPr>
            <p:cNvPr id="33" name="TextBox 30">
              <a:extLst>
                <a:ext uri="{FF2B5EF4-FFF2-40B4-BE49-F238E27FC236}">
                  <a16:creationId xmlns:a16="http://schemas.microsoft.com/office/drawing/2014/main" id="{B06B3162-6555-69C3-07AE-F5743B872137}"/>
                </a:ext>
              </a:extLst>
            </p:cNvPr>
            <p:cNvSpPr txBox="1"/>
            <p:nvPr/>
          </p:nvSpPr>
          <p:spPr>
            <a:xfrm>
              <a:off x="16794722" y="10318777"/>
              <a:ext cx="2986554" cy="2280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37"/>
                </a:lnSpc>
              </a:pPr>
              <a:r>
                <a:rPr lang="vi-VN" sz="2598">
                  <a:solidFill>
                    <a:srgbClr val="000000"/>
                  </a:solidFill>
                  <a:latin typeface="Montserrat Bold" panose="00000800000000000000" pitchFamily="2" charset="0"/>
                  <a:ea typeface="Montserrat"/>
                  <a:cs typeface="Montserrat"/>
                  <a:sym typeface="Montserrat"/>
                </a:rPr>
                <a:t>Cảm Biến Khí Gas</a:t>
              </a:r>
              <a:endParaRPr lang="en-US" sz="2598">
                <a:solidFill>
                  <a:srgbClr val="000000"/>
                </a:solidFill>
                <a:latin typeface="Montserrat Bold" panose="00000800000000000000" pitchFamily="2" charset="0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4" name="Picture 6" descr="Cảm Biến Khí Gas (LPG/CO/CH4) MQ-2 - Nshop">
              <a:extLst>
                <a:ext uri="{FF2B5EF4-FFF2-40B4-BE49-F238E27FC236}">
                  <a16:creationId xmlns:a16="http://schemas.microsoft.com/office/drawing/2014/main" id="{57C42175-8765-2C0F-33EE-D45712F319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2" t="21171" r="7520" b="11392"/>
            <a:stretch/>
          </p:blipFill>
          <p:spPr bwMode="auto">
            <a:xfrm>
              <a:off x="16940295" y="7168587"/>
              <a:ext cx="2695408" cy="2520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Hộp Văn bản 7">
            <a:extLst>
              <a:ext uri="{FF2B5EF4-FFF2-40B4-BE49-F238E27FC236}">
                <a16:creationId xmlns:a16="http://schemas.microsoft.com/office/drawing/2014/main" id="{3BF1E9C7-5DA0-99EE-023E-066C42BE23CB}"/>
              </a:ext>
            </a:extLst>
          </p:cNvPr>
          <p:cNvSpPr txBox="1"/>
          <p:nvPr/>
        </p:nvSpPr>
        <p:spPr>
          <a:xfrm>
            <a:off x="1202961" y="3133540"/>
            <a:ext cx="5546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1. TỔNG QUAN</a:t>
            </a:r>
            <a:endParaRPr lang="en-US" sz="4800">
              <a:latin typeface="Montserrat Bold" panose="00000800000000000000" pitchFamily="2" charset="0"/>
            </a:endParaRPr>
          </a:p>
        </p:txBody>
      </p:sp>
      <p:sp>
        <p:nvSpPr>
          <p:cNvPr id="11" name="Hộp Văn bản 9">
            <a:extLst>
              <a:ext uri="{FF2B5EF4-FFF2-40B4-BE49-F238E27FC236}">
                <a16:creationId xmlns:a16="http://schemas.microsoft.com/office/drawing/2014/main" id="{33DAE048-2276-3D55-BAA4-6C98F69E568D}"/>
              </a:ext>
            </a:extLst>
          </p:cNvPr>
          <p:cNvSpPr txBox="1"/>
          <p:nvPr/>
        </p:nvSpPr>
        <p:spPr>
          <a:xfrm>
            <a:off x="1198729" y="4757614"/>
            <a:ext cx="7711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3. </a:t>
            </a:r>
            <a:r>
              <a:rPr lang="vi-VN" sz="4800">
                <a:solidFill>
                  <a:schemeClr val="bg1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PHÂN TÍCH THIẾT KẾ</a:t>
            </a:r>
            <a:endParaRPr lang="en-US" sz="4800">
              <a:latin typeface="Montserrat Bold" panose="00000800000000000000" pitchFamily="2" charset="0"/>
            </a:endParaRPr>
          </a:p>
        </p:txBody>
      </p:sp>
      <p:sp>
        <p:nvSpPr>
          <p:cNvPr id="12" name="Hộp Văn bản 10">
            <a:extLst>
              <a:ext uri="{FF2B5EF4-FFF2-40B4-BE49-F238E27FC236}">
                <a16:creationId xmlns:a16="http://schemas.microsoft.com/office/drawing/2014/main" id="{31C6D7B7-D504-9B1B-6A7F-8A93B4B37A8C}"/>
              </a:ext>
            </a:extLst>
          </p:cNvPr>
          <p:cNvSpPr txBox="1"/>
          <p:nvPr/>
        </p:nvSpPr>
        <p:spPr>
          <a:xfrm>
            <a:off x="1227944" y="5450074"/>
            <a:ext cx="8528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4. XÂY DỰNG HỆ THỐNG</a:t>
            </a:r>
            <a:endParaRPr lang="en-US" sz="4800">
              <a:latin typeface="Montserrat Bold" panose="00000800000000000000" pitchFamily="2" charset="0"/>
            </a:endParaRPr>
          </a:p>
        </p:txBody>
      </p:sp>
      <p:sp>
        <p:nvSpPr>
          <p:cNvPr id="15" name="Hộp Văn bản 12">
            <a:extLst>
              <a:ext uri="{FF2B5EF4-FFF2-40B4-BE49-F238E27FC236}">
                <a16:creationId xmlns:a16="http://schemas.microsoft.com/office/drawing/2014/main" id="{5EB37C02-7454-A170-18F8-052D6AE12A7B}"/>
              </a:ext>
            </a:extLst>
          </p:cNvPr>
          <p:cNvSpPr txBox="1"/>
          <p:nvPr/>
        </p:nvSpPr>
        <p:spPr>
          <a:xfrm>
            <a:off x="1219199" y="3924300"/>
            <a:ext cx="8250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2. </a:t>
            </a:r>
            <a:r>
              <a:rPr lang="vi-VN" sz="4800">
                <a:solidFill>
                  <a:schemeClr val="bg1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CƠ SỞ LÝ THUYẾT</a:t>
            </a:r>
            <a:endParaRPr lang="en-US" sz="4800">
              <a:solidFill>
                <a:schemeClr val="bg1"/>
              </a:solidFill>
              <a:latin typeface="Montserrat Bold" panose="000008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Hộp Văn bản 15">
            <a:extLst>
              <a:ext uri="{FF2B5EF4-FFF2-40B4-BE49-F238E27FC236}">
                <a16:creationId xmlns:a16="http://schemas.microsoft.com/office/drawing/2014/main" id="{91E731F9-9896-9CD2-B7E2-BDE74D1FCAC0}"/>
              </a:ext>
            </a:extLst>
          </p:cNvPr>
          <p:cNvSpPr txBox="1"/>
          <p:nvPr/>
        </p:nvSpPr>
        <p:spPr>
          <a:xfrm>
            <a:off x="1232876" y="1956313"/>
            <a:ext cx="3821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>
                <a:solidFill>
                  <a:schemeClr val="accent6">
                    <a:lumMod val="60000"/>
                    <a:lumOff val="40000"/>
                  </a:schemeClr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MỤC LỤC</a:t>
            </a:r>
            <a:endParaRPr lang="en-US" sz="4800">
              <a:solidFill>
                <a:schemeClr val="accent6">
                  <a:lumMod val="60000"/>
                  <a:lumOff val="40000"/>
                </a:schemeClr>
              </a:solidFill>
              <a:latin typeface="Montserrat Bold" panose="000008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Hộp Văn bản 1">
            <a:extLst>
              <a:ext uri="{FF2B5EF4-FFF2-40B4-BE49-F238E27FC236}">
                <a16:creationId xmlns:a16="http://schemas.microsoft.com/office/drawing/2014/main" id="{80CC49D8-3684-083A-328D-5A4C3ED744FE}"/>
              </a:ext>
            </a:extLst>
          </p:cNvPr>
          <p:cNvSpPr txBox="1"/>
          <p:nvPr/>
        </p:nvSpPr>
        <p:spPr>
          <a:xfrm>
            <a:off x="1198728" y="6219757"/>
            <a:ext cx="8270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5. </a:t>
            </a:r>
            <a:r>
              <a:rPr lang="vi-VN" sz="4800">
                <a:solidFill>
                  <a:schemeClr val="bg1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KẾT QUẢ</a:t>
            </a:r>
            <a:r>
              <a:rPr lang="en-US" sz="4800">
                <a:solidFill>
                  <a:schemeClr val="bg1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 VÀ HẠN CHẾ </a:t>
            </a:r>
            <a:endParaRPr lang="en-US" sz="4800">
              <a:latin typeface="Montserrat Bold" panose="000008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9B5286-F187-F75B-8C4A-2C77B133F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6215" y="1632573"/>
            <a:ext cx="7021854" cy="702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1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A1B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76C02C-1423-1CFA-670C-28317B29B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28C6C80-5BDF-2592-1D68-2D97A960259D}"/>
              </a:ext>
            </a:extLst>
          </p:cNvPr>
          <p:cNvSpPr/>
          <p:nvPr/>
        </p:nvSpPr>
        <p:spPr>
          <a:xfrm>
            <a:off x="2133600" y="-419100"/>
            <a:ext cx="13446251" cy="11883078"/>
          </a:xfrm>
          <a:custGeom>
            <a:avLst/>
            <a:gdLst/>
            <a:ahLst/>
            <a:cxnLst/>
            <a:rect l="l" t="t" r="r" b="b"/>
            <a:pathLst>
              <a:path w="13318054" h="11883078">
                <a:moveTo>
                  <a:pt x="0" y="0"/>
                </a:moveTo>
                <a:lnTo>
                  <a:pt x="13318054" y="0"/>
                </a:lnTo>
                <a:lnTo>
                  <a:pt x="13318054" y="11883079"/>
                </a:lnTo>
                <a:lnTo>
                  <a:pt x="0" y="11883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0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103B1D-C75C-EBED-4258-A551D99C5225}"/>
              </a:ext>
            </a:extLst>
          </p:cNvPr>
          <p:cNvGrpSpPr/>
          <p:nvPr/>
        </p:nvGrpSpPr>
        <p:grpSpPr>
          <a:xfrm rot="13809536">
            <a:off x="-487228" y="13571490"/>
            <a:ext cx="6133129" cy="7158695"/>
            <a:chOff x="16668312" y="7044378"/>
            <a:chExt cx="3239375" cy="381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8DAB737-6127-B3EF-9A1D-AE0FE362DB63}"/>
                </a:ext>
              </a:extLst>
            </p:cNvPr>
            <p:cNvSpPr/>
            <p:nvPr/>
          </p:nvSpPr>
          <p:spPr>
            <a:xfrm>
              <a:off x="16668312" y="7044378"/>
              <a:ext cx="3239375" cy="381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0">
              <a:extLst>
                <a:ext uri="{FF2B5EF4-FFF2-40B4-BE49-F238E27FC236}">
                  <a16:creationId xmlns:a16="http://schemas.microsoft.com/office/drawing/2014/main" id="{13261CB6-1957-CC37-5134-8041D6B67444}"/>
                </a:ext>
              </a:extLst>
            </p:cNvPr>
            <p:cNvSpPr txBox="1"/>
            <p:nvPr/>
          </p:nvSpPr>
          <p:spPr>
            <a:xfrm>
              <a:off x="16794722" y="10218537"/>
              <a:ext cx="2986554" cy="4285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37"/>
                </a:lnSpc>
              </a:pPr>
              <a:r>
                <a:rPr lang="vi-VN" sz="259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Cảm Biến Khí Gas</a:t>
              </a:r>
              <a:endPara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4" name="Picture 6" descr="Cảm Biến Khí Gas (LPG/CO/CH4) MQ-2 - Nshop">
              <a:extLst>
                <a:ext uri="{FF2B5EF4-FFF2-40B4-BE49-F238E27FC236}">
                  <a16:creationId xmlns:a16="http://schemas.microsoft.com/office/drawing/2014/main" id="{E733525B-4B92-CA37-AFDD-77916B45BA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2" t="21171" r="7520" b="11392"/>
            <a:stretch/>
          </p:blipFill>
          <p:spPr bwMode="auto">
            <a:xfrm>
              <a:off x="16940295" y="7168587"/>
              <a:ext cx="2695408" cy="2520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Hộp Văn bản 7">
            <a:extLst>
              <a:ext uri="{FF2B5EF4-FFF2-40B4-BE49-F238E27FC236}">
                <a16:creationId xmlns:a16="http://schemas.microsoft.com/office/drawing/2014/main" id="{1C4DEC05-8DBD-FBB4-21E5-743849D29D84}"/>
              </a:ext>
            </a:extLst>
          </p:cNvPr>
          <p:cNvSpPr txBox="1"/>
          <p:nvPr/>
        </p:nvSpPr>
        <p:spPr>
          <a:xfrm>
            <a:off x="4894325" y="4481780"/>
            <a:ext cx="792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solidFill>
                  <a:srgbClr val="41A1BA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1. TỔNG QUAN</a:t>
            </a:r>
            <a:endParaRPr lang="en-US" sz="8000">
              <a:solidFill>
                <a:srgbClr val="41A1BA"/>
              </a:solidFill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482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A1B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06BFE9-4D39-7360-06E2-B39C12F7A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0CE4DC5-BA50-1AAD-045D-22C2B7C920B3}"/>
              </a:ext>
            </a:extLst>
          </p:cNvPr>
          <p:cNvGrpSpPr/>
          <p:nvPr/>
        </p:nvGrpSpPr>
        <p:grpSpPr>
          <a:xfrm>
            <a:off x="-217806" y="1698966"/>
            <a:ext cx="6618606" cy="7406934"/>
            <a:chOff x="4876800" y="5143501"/>
            <a:chExt cx="3239375" cy="381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1D3AF-A457-CF19-2CD5-3DC15BF3A0C9}"/>
                </a:ext>
              </a:extLst>
            </p:cNvPr>
            <p:cNvSpPr/>
            <p:nvPr/>
          </p:nvSpPr>
          <p:spPr>
            <a:xfrm>
              <a:off x="4876800" y="5143501"/>
              <a:ext cx="3239375" cy="381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30">
              <a:extLst>
                <a:ext uri="{FF2B5EF4-FFF2-40B4-BE49-F238E27FC236}">
                  <a16:creationId xmlns:a16="http://schemas.microsoft.com/office/drawing/2014/main" id="{E283415B-9FE1-5AE0-AAE1-7B176170E66A}"/>
                </a:ext>
              </a:extLst>
            </p:cNvPr>
            <p:cNvSpPr txBox="1"/>
            <p:nvPr/>
          </p:nvSpPr>
          <p:spPr>
            <a:xfrm>
              <a:off x="5137140" y="8371555"/>
              <a:ext cx="2718693" cy="428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7"/>
                </a:lnSpc>
              </a:pPr>
              <a:r>
                <a:rPr lang="en-US" sz="259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Water sensor</a:t>
              </a:r>
            </a:p>
          </p:txBody>
        </p:sp>
      </p:grpSp>
      <p:sp>
        <p:nvSpPr>
          <p:cNvPr id="2" name="Freeform 2">
            <a:extLst>
              <a:ext uri="{FF2B5EF4-FFF2-40B4-BE49-F238E27FC236}">
                <a16:creationId xmlns:a16="http://schemas.microsoft.com/office/drawing/2014/main" id="{6C3A86D4-E184-0ECE-6E7D-FB3AE7808509}"/>
              </a:ext>
            </a:extLst>
          </p:cNvPr>
          <p:cNvSpPr/>
          <p:nvPr/>
        </p:nvSpPr>
        <p:spPr>
          <a:xfrm>
            <a:off x="6346341" y="0"/>
            <a:ext cx="13318054" cy="11883078"/>
          </a:xfrm>
          <a:custGeom>
            <a:avLst/>
            <a:gdLst/>
            <a:ahLst/>
            <a:cxnLst/>
            <a:rect l="l" t="t" r="r" b="b"/>
            <a:pathLst>
              <a:path w="13318054" h="11883078">
                <a:moveTo>
                  <a:pt x="0" y="0"/>
                </a:moveTo>
                <a:lnTo>
                  <a:pt x="13318054" y="0"/>
                </a:lnTo>
                <a:lnTo>
                  <a:pt x="13318054" y="11883079"/>
                </a:lnTo>
                <a:lnTo>
                  <a:pt x="0" y="11883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B907E35-F62A-FB98-1DB3-53FEC663FF51}"/>
              </a:ext>
            </a:extLst>
          </p:cNvPr>
          <p:cNvSpPr txBox="1"/>
          <p:nvPr/>
        </p:nvSpPr>
        <p:spPr>
          <a:xfrm>
            <a:off x="7753367" y="2127964"/>
            <a:ext cx="10527259" cy="7753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lvl="0" indent="-571500" algn="l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b="1" i="1" u="sng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Bối cảnh: </a:t>
            </a:r>
            <a:r>
              <a:rPr lang="vi-VN" sz="4000" u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Sự phát triển của thương mại điện tử và thách thức của các cửa hàng nhỏ (quản lý hàng tồn kho, tiếp cận khách hàng, thiếu công cụ quảng bá).</a:t>
            </a:r>
            <a:endParaRPr lang="en-US" sz="4000" u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571500" lvl="0" indent="-571500" algn="l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b="1" i="1" u="sng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Giải pháp: </a:t>
            </a:r>
            <a:r>
              <a:rPr lang="vi-VN" sz="4000" u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Xây dựng website bán hàng tích hợp quản lý, tự động hóa quy trình và nâng cao trải nghiệm khách hàng.</a:t>
            </a:r>
            <a:endParaRPr lang="en-US" sz="4000" u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571500" lvl="0" indent="-571500" algn="l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b="1" i="1" u="sng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Tầm quan trọng: </a:t>
            </a:r>
            <a:r>
              <a:rPr lang="vi-VN" sz="4000" u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Tăng khả năng cạnh tranh và hỗ trợ số hóa cho cửa hàng nhỏ.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C38C8CB-444C-23CE-E208-DC9D8E5A40F3}"/>
              </a:ext>
            </a:extLst>
          </p:cNvPr>
          <p:cNvSpPr/>
          <p:nvPr/>
        </p:nvSpPr>
        <p:spPr>
          <a:xfrm rot="-92811">
            <a:off x="-812409" y="8481364"/>
            <a:ext cx="3931524" cy="1493979"/>
          </a:xfrm>
          <a:custGeom>
            <a:avLst/>
            <a:gdLst/>
            <a:ahLst/>
            <a:cxnLst/>
            <a:rect l="l" t="t" r="r" b="b"/>
            <a:pathLst>
              <a:path w="3931524" h="1493979">
                <a:moveTo>
                  <a:pt x="0" y="0"/>
                </a:moveTo>
                <a:lnTo>
                  <a:pt x="3931525" y="0"/>
                </a:lnTo>
                <a:lnTo>
                  <a:pt x="3931525" y="1493979"/>
                </a:lnTo>
                <a:lnTo>
                  <a:pt x="0" y="14939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96BB88-EF44-9C39-47CA-D5697251F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7806" y="2379058"/>
            <a:ext cx="7509196" cy="5257241"/>
          </a:xfrm>
          <a:prstGeom prst="rect">
            <a:avLst/>
          </a:prstGeom>
        </p:spPr>
      </p:pic>
      <p:sp>
        <p:nvSpPr>
          <p:cNvPr id="17" name="Freeform 17">
            <a:extLst>
              <a:ext uri="{FF2B5EF4-FFF2-40B4-BE49-F238E27FC236}">
                <a16:creationId xmlns:a16="http://schemas.microsoft.com/office/drawing/2014/main" id="{6156B79F-B297-7FA4-F470-07AB812042E2}"/>
              </a:ext>
            </a:extLst>
          </p:cNvPr>
          <p:cNvSpPr/>
          <p:nvPr/>
        </p:nvSpPr>
        <p:spPr>
          <a:xfrm rot="169232">
            <a:off x="3473865" y="965825"/>
            <a:ext cx="4010209" cy="1338407"/>
          </a:xfrm>
          <a:custGeom>
            <a:avLst/>
            <a:gdLst/>
            <a:ahLst/>
            <a:cxnLst/>
            <a:rect l="l" t="t" r="r" b="b"/>
            <a:pathLst>
              <a:path w="4010209" h="1338407">
                <a:moveTo>
                  <a:pt x="0" y="0"/>
                </a:moveTo>
                <a:lnTo>
                  <a:pt x="4010209" y="0"/>
                </a:lnTo>
                <a:lnTo>
                  <a:pt x="4010209" y="1338407"/>
                </a:lnTo>
                <a:lnTo>
                  <a:pt x="0" y="13384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Hộp Văn bản 7">
            <a:extLst>
              <a:ext uri="{FF2B5EF4-FFF2-40B4-BE49-F238E27FC236}">
                <a16:creationId xmlns:a16="http://schemas.microsoft.com/office/drawing/2014/main" id="{23FA8653-D52D-A021-4BC3-A719C2E79DE3}"/>
              </a:ext>
            </a:extLst>
          </p:cNvPr>
          <p:cNvSpPr txBox="1"/>
          <p:nvPr/>
        </p:nvSpPr>
        <p:spPr>
          <a:xfrm>
            <a:off x="2458" y="425471"/>
            <a:ext cx="5546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1. TỔNG QUAN</a:t>
            </a:r>
            <a:endParaRPr lang="en-US" sz="4800">
              <a:latin typeface="Montserrat Bold" panose="00000800000000000000" pitchFamily="2" charset="0"/>
            </a:endParaRPr>
          </a:p>
        </p:txBody>
      </p:sp>
      <p:sp>
        <p:nvSpPr>
          <p:cNvPr id="12" name="AutoShape 2" descr="Cơ hội lớn nhưng cũng nhiều thách thức cho thương mại điện tử năm 2024">
            <a:extLst>
              <a:ext uri="{FF2B5EF4-FFF2-40B4-BE49-F238E27FC236}">
                <a16:creationId xmlns:a16="http://schemas.microsoft.com/office/drawing/2014/main" id="{AFCED363-6888-75F3-20A5-665EC2E1DA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3076570A-0686-4B62-29C1-383DDF54C937}"/>
              </a:ext>
            </a:extLst>
          </p:cNvPr>
          <p:cNvGrpSpPr>
            <a:grpSpLocks noChangeAspect="1"/>
          </p:cNvGrpSpPr>
          <p:nvPr/>
        </p:nvGrpSpPr>
        <p:grpSpPr>
          <a:xfrm>
            <a:off x="-228600" y="1549220"/>
            <a:ext cx="7743175" cy="7919087"/>
            <a:chOff x="0" y="0"/>
            <a:chExt cx="5466080" cy="63487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380334B-0E7B-4169-05BB-3AC0C09954BE}"/>
                </a:ext>
              </a:extLst>
            </p:cNvPr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60BC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F0E6125-F6D9-9FA0-3BEA-E08B7FEC3D07}"/>
                </a:ext>
              </a:extLst>
            </p:cNvPr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FAF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A150655-F5E4-FEB9-47F1-8EFD6A976210}"/>
                </a:ext>
              </a:extLst>
            </p:cNvPr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60BCD6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5741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A1B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626F03-9B52-4A35-AED4-D847605AE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F6A5084-C60C-2D67-AAD2-B573FC0DFDE1}"/>
              </a:ext>
            </a:extLst>
          </p:cNvPr>
          <p:cNvSpPr/>
          <p:nvPr/>
        </p:nvSpPr>
        <p:spPr>
          <a:xfrm>
            <a:off x="2133600" y="-419100"/>
            <a:ext cx="13446251" cy="11883078"/>
          </a:xfrm>
          <a:custGeom>
            <a:avLst/>
            <a:gdLst/>
            <a:ahLst/>
            <a:cxnLst/>
            <a:rect l="l" t="t" r="r" b="b"/>
            <a:pathLst>
              <a:path w="13318054" h="11883078">
                <a:moveTo>
                  <a:pt x="0" y="0"/>
                </a:moveTo>
                <a:lnTo>
                  <a:pt x="13318054" y="0"/>
                </a:lnTo>
                <a:lnTo>
                  <a:pt x="13318054" y="11883079"/>
                </a:lnTo>
                <a:lnTo>
                  <a:pt x="0" y="11883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0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37691C-B676-D5E1-A799-FBABA5D7AC0D}"/>
              </a:ext>
            </a:extLst>
          </p:cNvPr>
          <p:cNvGrpSpPr/>
          <p:nvPr/>
        </p:nvGrpSpPr>
        <p:grpSpPr>
          <a:xfrm rot="13809536">
            <a:off x="-487228" y="13571490"/>
            <a:ext cx="6133129" cy="7158695"/>
            <a:chOff x="16668312" y="7044378"/>
            <a:chExt cx="3239375" cy="381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8726570-A8EF-AC54-38C4-0A6A6932281B}"/>
                </a:ext>
              </a:extLst>
            </p:cNvPr>
            <p:cNvSpPr/>
            <p:nvPr/>
          </p:nvSpPr>
          <p:spPr>
            <a:xfrm>
              <a:off x="16668312" y="7044378"/>
              <a:ext cx="3239375" cy="381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0">
              <a:extLst>
                <a:ext uri="{FF2B5EF4-FFF2-40B4-BE49-F238E27FC236}">
                  <a16:creationId xmlns:a16="http://schemas.microsoft.com/office/drawing/2014/main" id="{0789DD24-4163-143A-7F09-CFDE1E0E59BD}"/>
                </a:ext>
              </a:extLst>
            </p:cNvPr>
            <p:cNvSpPr txBox="1"/>
            <p:nvPr/>
          </p:nvSpPr>
          <p:spPr>
            <a:xfrm>
              <a:off x="16794722" y="10218537"/>
              <a:ext cx="2986554" cy="4285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37"/>
                </a:lnSpc>
              </a:pPr>
              <a:r>
                <a:rPr lang="vi-VN" sz="259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Cảm Biến Khí Gas</a:t>
              </a:r>
              <a:endPara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4" name="Picture 6" descr="Cảm Biến Khí Gas (LPG/CO/CH4) MQ-2 - Nshop">
              <a:extLst>
                <a:ext uri="{FF2B5EF4-FFF2-40B4-BE49-F238E27FC236}">
                  <a16:creationId xmlns:a16="http://schemas.microsoft.com/office/drawing/2014/main" id="{BAA44C70-5D8C-5D1E-B6F8-2233E6F3F2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2" t="21171" r="7520" b="11392"/>
            <a:stretch/>
          </p:blipFill>
          <p:spPr bwMode="auto">
            <a:xfrm>
              <a:off x="16940295" y="7168587"/>
              <a:ext cx="2695408" cy="2520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Hộp Văn bản 7">
            <a:extLst>
              <a:ext uri="{FF2B5EF4-FFF2-40B4-BE49-F238E27FC236}">
                <a16:creationId xmlns:a16="http://schemas.microsoft.com/office/drawing/2014/main" id="{C222F7A4-B472-C292-1DB0-DDF9D2C2D8D5}"/>
              </a:ext>
            </a:extLst>
          </p:cNvPr>
          <p:cNvSpPr txBox="1"/>
          <p:nvPr/>
        </p:nvSpPr>
        <p:spPr>
          <a:xfrm>
            <a:off x="4618862" y="4481780"/>
            <a:ext cx="90502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solidFill>
                  <a:srgbClr val="41A1BA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2. Cơ sở lý thuyết </a:t>
            </a:r>
            <a:endParaRPr lang="en-US" sz="8000">
              <a:solidFill>
                <a:srgbClr val="41A1BA"/>
              </a:solidFill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2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A1B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CAE920-EB75-F6BB-858D-197C0B8ED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0721AF3-8D80-8403-7FA4-B61933AD06EE}"/>
              </a:ext>
            </a:extLst>
          </p:cNvPr>
          <p:cNvSpPr/>
          <p:nvPr/>
        </p:nvSpPr>
        <p:spPr>
          <a:xfrm>
            <a:off x="4719482" y="-1181100"/>
            <a:ext cx="14589251" cy="12649200"/>
          </a:xfrm>
          <a:custGeom>
            <a:avLst/>
            <a:gdLst/>
            <a:ahLst/>
            <a:cxnLst/>
            <a:rect l="l" t="t" r="r" b="b"/>
            <a:pathLst>
              <a:path w="13318054" h="11883078">
                <a:moveTo>
                  <a:pt x="0" y="0"/>
                </a:moveTo>
                <a:lnTo>
                  <a:pt x="13318054" y="0"/>
                </a:lnTo>
                <a:lnTo>
                  <a:pt x="13318054" y="11883079"/>
                </a:lnTo>
                <a:lnTo>
                  <a:pt x="0" y="11883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0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68069D3-E033-486C-08AB-33C11A47717A}"/>
              </a:ext>
            </a:extLst>
          </p:cNvPr>
          <p:cNvGrpSpPr/>
          <p:nvPr/>
        </p:nvGrpSpPr>
        <p:grpSpPr>
          <a:xfrm rot="13809536">
            <a:off x="-487228" y="13571490"/>
            <a:ext cx="6133129" cy="7158695"/>
            <a:chOff x="16668312" y="7044378"/>
            <a:chExt cx="3239375" cy="381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31A790B-B9D7-C82A-2AAC-51DEF766918C}"/>
                </a:ext>
              </a:extLst>
            </p:cNvPr>
            <p:cNvSpPr/>
            <p:nvPr/>
          </p:nvSpPr>
          <p:spPr>
            <a:xfrm>
              <a:off x="16668312" y="7044378"/>
              <a:ext cx="3239375" cy="381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0">
              <a:extLst>
                <a:ext uri="{FF2B5EF4-FFF2-40B4-BE49-F238E27FC236}">
                  <a16:creationId xmlns:a16="http://schemas.microsoft.com/office/drawing/2014/main" id="{FA51A83E-D131-ECD3-7E23-6B56948E31D0}"/>
                </a:ext>
              </a:extLst>
            </p:cNvPr>
            <p:cNvSpPr txBox="1"/>
            <p:nvPr/>
          </p:nvSpPr>
          <p:spPr>
            <a:xfrm>
              <a:off x="16794722" y="10218537"/>
              <a:ext cx="2986554" cy="4285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37"/>
                </a:lnSpc>
              </a:pPr>
              <a:r>
                <a:rPr lang="vi-VN" sz="259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Cảm Biến Khí Gas</a:t>
              </a:r>
              <a:endPara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4" name="Picture 6" descr="Cảm Biến Khí Gas (LPG/CO/CH4) MQ-2 - Nshop">
              <a:extLst>
                <a:ext uri="{FF2B5EF4-FFF2-40B4-BE49-F238E27FC236}">
                  <a16:creationId xmlns:a16="http://schemas.microsoft.com/office/drawing/2014/main" id="{AE1B5481-D0FC-961A-E104-E112154511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2" t="21171" r="7520" b="11392"/>
            <a:stretch/>
          </p:blipFill>
          <p:spPr bwMode="auto">
            <a:xfrm>
              <a:off x="16940295" y="7168587"/>
              <a:ext cx="2695408" cy="2520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Hộp Văn bản 7">
            <a:extLst>
              <a:ext uri="{FF2B5EF4-FFF2-40B4-BE49-F238E27FC236}">
                <a16:creationId xmlns:a16="http://schemas.microsoft.com/office/drawing/2014/main" id="{E2634A6B-90B2-778B-0D23-14FA1FFE0BE2}"/>
              </a:ext>
            </a:extLst>
          </p:cNvPr>
          <p:cNvSpPr txBox="1"/>
          <p:nvPr/>
        </p:nvSpPr>
        <p:spPr>
          <a:xfrm>
            <a:off x="2458" y="425471"/>
            <a:ext cx="38075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>
                <a:solidFill>
                  <a:schemeClr val="bg1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2. Cơ sở lý thuyết </a:t>
            </a:r>
          </a:p>
        </p:txBody>
      </p:sp>
      <p:sp>
        <p:nvSpPr>
          <p:cNvPr id="4" name="Hộp Văn bản 7">
            <a:extLst>
              <a:ext uri="{FF2B5EF4-FFF2-40B4-BE49-F238E27FC236}">
                <a16:creationId xmlns:a16="http://schemas.microsoft.com/office/drawing/2014/main" id="{7AB3E7CD-2801-311D-347A-D532B7E3C485}"/>
              </a:ext>
            </a:extLst>
          </p:cNvPr>
          <p:cNvSpPr txBox="1"/>
          <p:nvPr/>
        </p:nvSpPr>
        <p:spPr>
          <a:xfrm>
            <a:off x="5105401" y="1034683"/>
            <a:ext cx="133350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q"/>
            </a:pPr>
            <a:r>
              <a:rPr lang="vi-VN" sz="4800" b="1" i="1" u="sng">
                <a:latin typeface="Montserrat Bold" panose="00000800000000000000" pitchFamily="2" charset="0"/>
                <a:cs typeface="Times New Roman" panose="02020603050405020304" pitchFamily="18" charset="0"/>
              </a:rPr>
              <a:t>Công nghệ: </a:t>
            </a:r>
            <a:r>
              <a:rPr lang="vi-VN" sz="4800">
                <a:latin typeface="Montserrat Bold" panose="00000800000000000000" pitchFamily="2" charset="0"/>
                <a:cs typeface="Times New Roman" panose="02020603050405020304" pitchFamily="18" charset="0"/>
              </a:rPr>
              <a:t>HTML, PHP, CSS, JavaScript, MySQL, Bootstrap, Tailwind CSS, PHPMailer, phpqrcode-master, PHPWord, Telegram, OpenRouter.</a:t>
            </a:r>
            <a:endParaRPr lang="en-US" sz="4800">
              <a:latin typeface="Montserrat Bold" panose="00000800000000000000" pitchFamily="2" charset="0"/>
              <a:cs typeface="Times New Roman" panose="02020603050405020304" pitchFamily="18" charset="0"/>
            </a:endParaRP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vi-VN" sz="4800" b="1" i="1" u="sng">
                <a:latin typeface="Montserrat Bold" panose="00000800000000000000" pitchFamily="2" charset="0"/>
                <a:cs typeface="Times New Roman" panose="02020603050405020304" pitchFamily="18" charset="0"/>
              </a:rPr>
              <a:t>Chức năng:</a:t>
            </a:r>
            <a:r>
              <a:rPr lang="vi-VN" sz="4800">
                <a:latin typeface="Montserrat Bold" panose="00000800000000000000" pitchFamily="2" charset="0"/>
                <a:cs typeface="Times New Roman" panose="02020603050405020304" pitchFamily="18" charset="0"/>
              </a:rPr>
              <a:t> Quản lý sản phẩm, đơn hàng, khách hàng; thông báo email, mã QR, chat thời gian thực.</a:t>
            </a:r>
            <a:endParaRPr lang="en-US" sz="4800">
              <a:latin typeface="Montserrat Bold" panose="00000800000000000000" pitchFamily="2" charset="0"/>
              <a:cs typeface="Times New Roman" panose="02020603050405020304" pitchFamily="18" charset="0"/>
            </a:endParaRP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vi-VN" sz="4800" b="1" i="1" u="sng">
                <a:latin typeface="Montserrat Bold" panose="00000800000000000000" pitchFamily="2" charset="0"/>
                <a:cs typeface="Times New Roman" panose="02020603050405020304" pitchFamily="18" charset="0"/>
              </a:rPr>
              <a:t>Đối tượng:</a:t>
            </a:r>
            <a:r>
              <a:rPr lang="vi-VN" sz="4800">
                <a:latin typeface="Montserrat Bold" panose="00000800000000000000" pitchFamily="2" charset="0"/>
                <a:cs typeface="Times New Roman" panose="02020603050405020304" pitchFamily="18" charset="0"/>
              </a:rPr>
              <a:t> Cửa hàng phụ kiện thời trang vừa và nhỏ tại Việt Nam.</a:t>
            </a:r>
            <a:endParaRPr lang="en-US" sz="4800">
              <a:latin typeface="Montserrat Bold" panose="00000800000000000000" pitchFamily="2" charset="0"/>
              <a:cs typeface="Times New Roman" panose="02020603050405020304" pitchFamily="18" charset="0"/>
            </a:endParaRP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vi-VN" sz="4800" b="1" i="1" u="sng">
                <a:latin typeface="Montserrat Bold" panose="00000800000000000000" pitchFamily="2" charset="0"/>
                <a:cs typeface="Times New Roman" panose="02020603050405020304" pitchFamily="18" charset="0"/>
              </a:rPr>
              <a:t>Giới hạn:</a:t>
            </a:r>
            <a:r>
              <a:rPr lang="vi-VN" sz="4800">
                <a:latin typeface="Montserrat Bold" panose="00000800000000000000" pitchFamily="2" charset="0"/>
                <a:cs typeface="Times New Roman" panose="02020603050405020304" pitchFamily="18" charset="0"/>
              </a:rPr>
              <a:t> Không bao gồm phân tích dữ liệu nâng cao, ứng dụng di động.</a:t>
            </a:r>
            <a:endParaRPr lang="en-US" sz="4800"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62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A1B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1B4D0-38E7-C169-0F7C-E031E3CD6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9E17BF-C3EB-F004-E094-678ED7B1DB98}"/>
              </a:ext>
            </a:extLst>
          </p:cNvPr>
          <p:cNvSpPr/>
          <p:nvPr/>
        </p:nvSpPr>
        <p:spPr>
          <a:xfrm>
            <a:off x="2133600" y="-419100"/>
            <a:ext cx="13446251" cy="11883078"/>
          </a:xfrm>
          <a:custGeom>
            <a:avLst/>
            <a:gdLst/>
            <a:ahLst/>
            <a:cxnLst/>
            <a:rect l="l" t="t" r="r" b="b"/>
            <a:pathLst>
              <a:path w="13318054" h="11883078">
                <a:moveTo>
                  <a:pt x="0" y="0"/>
                </a:moveTo>
                <a:lnTo>
                  <a:pt x="13318054" y="0"/>
                </a:lnTo>
                <a:lnTo>
                  <a:pt x="13318054" y="11883079"/>
                </a:lnTo>
                <a:lnTo>
                  <a:pt x="0" y="11883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0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4894EDD-2878-50BD-90C0-28D06F1B5294}"/>
              </a:ext>
            </a:extLst>
          </p:cNvPr>
          <p:cNvGrpSpPr/>
          <p:nvPr/>
        </p:nvGrpSpPr>
        <p:grpSpPr>
          <a:xfrm rot="13809536">
            <a:off x="-487228" y="13571490"/>
            <a:ext cx="6133129" cy="7158695"/>
            <a:chOff x="16668312" y="7044378"/>
            <a:chExt cx="3239375" cy="381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3BCFAF4-A7E2-1E92-ADD4-A3CDF8C727E8}"/>
                </a:ext>
              </a:extLst>
            </p:cNvPr>
            <p:cNvSpPr/>
            <p:nvPr/>
          </p:nvSpPr>
          <p:spPr>
            <a:xfrm>
              <a:off x="16668312" y="7044378"/>
              <a:ext cx="3239375" cy="381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0">
              <a:extLst>
                <a:ext uri="{FF2B5EF4-FFF2-40B4-BE49-F238E27FC236}">
                  <a16:creationId xmlns:a16="http://schemas.microsoft.com/office/drawing/2014/main" id="{24D93B75-3EE2-F48D-4CEB-DEAAC453FAAC}"/>
                </a:ext>
              </a:extLst>
            </p:cNvPr>
            <p:cNvSpPr txBox="1"/>
            <p:nvPr/>
          </p:nvSpPr>
          <p:spPr>
            <a:xfrm>
              <a:off x="16794722" y="10218537"/>
              <a:ext cx="2986554" cy="4285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37"/>
                </a:lnSpc>
              </a:pPr>
              <a:r>
                <a:rPr lang="vi-VN" sz="259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Cảm Biến Khí Gas</a:t>
              </a:r>
              <a:endParaRPr lang="en-US" sz="25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4" name="Picture 6" descr="Cảm Biến Khí Gas (LPG/CO/CH4) MQ-2 - Nshop">
              <a:extLst>
                <a:ext uri="{FF2B5EF4-FFF2-40B4-BE49-F238E27FC236}">
                  <a16:creationId xmlns:a16="http://schemas.microsoft.com/office/drawing/2014/main" id="{DC411091-F157-CF90-1230-3D6E51F676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2" t="21171" r="7520" b="11392"/>
            <a:stretch/>
          </p:blipFill>
          <p:spPr bwMode="auto">
            <a:xfrm>
              <a:off x="16940295" y="7168587"/>
              <a:ext cx="2695408" cy="2520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Hộp Văn bản 7">
            <a:extLst>
              <a:ext uri="{FF2B5EF4-FFF2-40B4-BE49-F238E27FC236}">
                <a16:creationId xmlns:a16="http://schemas.microsoft.com/office/drawing/2014/main" id="{E703F559-A2AD-62A9-1FF9-15145BC961C1}"/>
              </a:ext>
            </a:extLst>
          </p:cNvPr>
          <p:cNvSpPr txBox="1"/>
          <p:nvPr/>
        </p:nvSpPr>
        <p:spPr>
          <a:xfrm>
            <a:off x="3897201" y="4481780"/>
            <a:ext cx="10493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solidFill>
                  <a:srgbClr val="41A1BA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3. Phân tích thiết kế</a:t>
            </a:r>
            <a:endParaRPr lang="en-US" sz="8000">
              <a:solidFill>
                <a:srgbClr val="41A1BA"/>
              </a:solidFill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891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A1B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E509C0-56AC-6EA2-2E5E-3CF822698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EF9B37-41B2-3CE3-0418-38245F1E0006}"/>
              </a:ext>
            </a:extLst>
          </p:cNvPr>
          <p:cNvGrpSpPr/>
          <p:nvPr/>
        </p:nvGrpSpPr>
        <p:grpSpPr>
          <a:xfrm>
            <a:off x="1238442" y="1278720"/>
            <a:ext cx="4857557" cy="9318384"/>
            <a:chOff x="4876800" y="5143501"/>
            <a:chExt cx="3239375" cy="381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0705203-8BA1-8809-D0BA-42E2AC3C6C70}"/>
                </a:ext>
              </a:extLst>
            </p:cNvPr>
            <p:cNvSpPr/>
            <p:nvPr/>
          </p:nvSpPr>
          <p:spPr>
            <a:xfrm>
              <a:off x="4876800" y="5143501"/>
              <a:ext cx="3239375" cy="381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30">
              <a:extLst>
                <a:ext uri="{FF2B5EF4-FFF2-40B4-BE49-F238E27FC236}">
                  <a16:creationId xmlns:a16="http://schemas.microsoft.com/office/drawing/2014/main" id="{89FA1DE0-8331-96AB-C74F-894572BEEA6E}"/>
                </a:ext>
              </a:extLst>
            </p:cNvPr>
            <p:cNvSpPr txBox="1"/>
            <p:nvPr/>
          </p:nvSpPr>
          <p:spPr>
            <a:xfrm>
              <a:off x="5137140" y="8371555"/>
              <a:ext cx="2718693" cy="428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7"/>
                </a:lnSpc>
              </a:pPr>
              <a:r>
                <a:rPr lang="en-US" sz="259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Water sensor</a:t>
              </a:r>
            </a:p>
          </p:txBody>
        </p:sp>
      </p:grpSp>
      <p:sp>
        <p:nvSpPr>
          <p:cNvPr id="2" name="Freeform 2">
            <a:extLst>
              <a:ext uri="{FF2B5EF4-FFF2-40B4-BE49-F238E27FC236}">
                <a16:creationId xmlns:a16="http://schemas.microsoft.com/office/drawing/2014/main" id="{092A1294-A842-48BD-B467-D90947A62665}"/>
              </a:ext>
            </a:extLst>
          </p:cNvPr>
          <p:cNvSpPr/>
          <p:nvPr/>
        </p:nvSpPr>
        <p:spPr>
          <a:xfrm>
            <a:off x="8000922" y="-1181100"/>
            <a:ext cx="13318054" cy="11883078"/>
          </a:xfrm>
          <a:custGeom>
            <a:avLst/>
            <a:gdLst/>
            <a:ahLst/>
            <a:cxnLst/>
            <a:rect l="l" t="t" r="r" b="b"/>
            <a:pathLst>
              <a:path w="13318054" h="11883078">
                <a:moveTo>
                  <a:pt x="0" y="0"/>
                </a:moveTo>
                <a:lnTo>
                  <a:pt x="13318054" y="0"/>
                </a:lnTo>
                <a:lnTo>
                  <a:pt x="13318054" y="11883079"/>
                </a:lnTo>
                <a:lnTo>
                  <a:pt x="0" y="11883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1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75D7A6A-9FB5-4028-CC1A-C7C177771391}"/>
              </a:ext>
            </a:extLst>
          </p:cNvPr>
          <p:cNvSpPr txBox="1"/>
          <p:nvPr/>
        </p:nvSpPr>
        <p:spPr>
          <a:xfrm>
            <a:off x="7680384" y="484307"/>
            <a:ext cx="10527259" cy="9318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lvl="0" indent="-571500" algn="l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b="1" i="1" u="sng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Tự động hóa: </a:t>
            </a:r>
            <a:r>
              <a:rPr lang="vi-VN" sz="4000" u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Quản lý sản phẩm, đơn hàng, khách hàng bằng PHP, MySQL.</a:t>
            </a:r>
            <a:endParaRPr lang="en-US" sz="4000" u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571500" lvl="0" indent="-571500" algn="l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b="1" i="1" u="sng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Trải nghiệm người dùng: </a:t>
            </a:r>
            <a:r>
              <a:rPr lang="vi-VN" sz="4000" u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Giao diện responsive (Bootstrap, Tailwind CSS), thân thiện (FontAwesome, SweetAlert2).</a:t>
            </a:r>
            <a:endParaRPr lang="en-US" sz="4000" u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571500" lvl="0" indent="-571500" algn="l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b="1" i="1" u="sng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Tính năng hiện đại: </a:t>
            </a:r>
            <a:r>
              <a:rPr lang="vi-VN" sz="4000" u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Gửi email (PHPMailer), mã QR (phpqrcode-master), chat AI (OpenRouter), thông báo Telegram.</a:t>
            </a:r>
            <a:endParaRPr lang="en-US" sz="4000" u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571500" lvl="0" indent="-571500" algn="l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b="1" i="1" u="sng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Bảo mật &amp; mở rộng: </a:t>
            </a:r>
            <a:r>
              <a:rPr lang="vi-VN" sz="4000" u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Đảm bảo an toàn dữ liệu, dễ nâng cấp.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042D2F13-5CFF-4F4A-38D5-3409553783FB}"/>
              </a:ext>
            </a:extLst>
          </p:cNvPr>
          <p:cNvSpPr/>
          <p:nvPr/>
        </p:nvSpPr>
        <p:spPr>
          <a:xfrm rot="-92811">
            <a:off x="54575" y="8505051"/>
            <a:ext cx="3931524" cy="1493979"/>
          </a:xfrm>
          <a:custGeom>
            <a:avLst/>
            <a:gdLst/>
            <a:ahLst/>
            <a:cxnLst/>
            <a:rect l="l" t="t" r="r" b="b"/>
            <a:pathLst>
              <a:path w="3931524" h="1493979">
                <a:moveTo>
                  <a:pt x="0" y="0"/>
                </a:moveTo>
                <a:lnTo>
                  <a:pt x="3931525" y="0"/>
                </a:lnTo>
                <a:lnTo>
                  <a:pt x="3931525" y="1493979"/>
                </a:lnTo>
                <a:lnTo>
                  <a:pt x="0" y="14939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759F3B25-7FAF-B8CC-E84E-79A5BAF286E1}"/>
              </a:ext>
            </a:extLst>
          </p:cNvPr>
          <p:cNvSpPr/>
          <p:nvPr/>
        </p:nvSpPr>
        <p:spPr>
          <a:xfrm rot="169232">
            <a:off x="3604550" y="1028595"/>
            <a:ext cx="4010209" cy="1338407"/>
          </a:xfrm>
          <a:custGeom>
            <a:avLst/>
            <a:gdLst/>
            <a:ahLst/>
            <a:cxnLst/>
            <a:rect l="l" t="t" r="r" b="b"/>
            <a:pathLst>
              <a:path w="4010209" h="1338407">
                <a:moveTo>
                  <a:pt x="0" y="0"/>
                </a:moveTo>
                <a:lnTo>
                  <a:pt x="4010209" y="0"/>
                </a:lnTo>
                <a:lnTo>
                  <a:pt x="4010209" y="1338407"/>
                </a:lnTo>
                <a:lnTo>
                  <a:pt x="0" y="13384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2" descr="Cơ hội lớn nhưng cũng nhiều thách thức cho thương mại điện tử năm 2024">
            <a:extLst>
              <a:ext uri="{FF2B5EF4-FFF2-40B4-BE49-F238E27FC236}">
                <a16:creationId xmlns:a16="http://schemas.microsoft.com/office/drawing/2014/main" id="{223D0181-8AA8-C360-66A4-7B8AB8015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FB1920-5F9D-C305-1299-37B19393628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5556" b="6189"/>
          <a:stretch/>
        </p:blipFill>
        <p:spPr>
          <a:xfrm>
            <a:off x="1247843" y="1265167"/>
            <a:ext cx="4629150" cy="9078792"/>
          </a:xfrm>
          <a:prstGeom prst="rect">
            <a:avLst/>
          </a:prstGeom>
        </p:spPr>
      </p:pic>
      <p:sp>
        <p:nvSpPr>
          <p:cNvPr id="6" name="Freeform 6">
            <a:extLst>
              <a:ext uri="{FF2B5EF4-FFF2-40B4-BE49-F238E27FC236}">
                <a16:creationId xmlns:a16="http://schemas.microsoft.com/office/drawing/2014/main" id="{D6684699-08F3-F62F-C322-B05D7B0A38BA}"/>
              </a:ext>
            </a:extLst>
          </p:cNvPr>
          <p:cNvSpPr/>
          <p:nvPr/>
        </p:nvSpPr>
        <p:spPr>
          <a:xfrm>
            <a:off x="1066800" y="723900"/>
            <a:ext cx="5105400" cy="11726933"/>
          </a:xfrm>
          <a:custGeom>
            <a:avLst/>
            <a:gdLst/>
            <a:ahLst/>
            <a:cxnLst/>
            <a:rect l="l" t="t" r="r" b="b"/>
            <a:pathLst>
              <a:path w="5439410" h="6348730">
                <a:moveTo>
                  <a:pt x="5419090" y="0"/>
                </a:moveTo>
                <a:lnTo>
                  <a:pt x="19050" y="0"/>
                </a:lnTo>
                <a:cubicBezTo>
                  <a:pt x="8890" y="0"/>
                  <a:pt x="0" y="8890"/>
                  <a:pt x="0" y="20320"/>
                </a:cubicBezTo>
                <a:lnTo>
                  <a:pt x="0" y="6329680"/>
                </a:lnTo>
                <a:cubicBezTo>
                  <a:pt x="0" y="6339840"/>
                  <a:pt x="8890" y="6348730"/>
                  <a:pt x="19050" y="6348730"/>
                </a:cubicBezTo>
                <a:lnTo>
                  <a:pt x="5419090" y="6348730"/>
                </a:lnTo>
                <a:cubicBezTo>
                  <a:pt x="5429250" y="6348730"/>
                  <a:pt x="5438140" y="6339840"/>
                  <a:pt x="5438140" y="6329680"/>
                </a:cubicBezTo>
                <a:lnTo>
                  <a:pt x="5438140" y="20320"/>
                </a:lnTo>
                <a:cubicBezTo>
                  <a:pt x="5439410" y="8890"/>
                  <a:pt x="5430520" y="0"/>
                  <a:pt x="5419090" y="0"/>
                </a:cubicBezTo>
                <a:close/>
                <a:moveTo>
                  <a:pt x="5137150" y="314960"/>
                </a:moveTo>
                <a:lnTo>
                  <a:pt x="5137150" y="4970780"/>
                </a:lnTo>
                <a:cubicBezTo>
                  <a:pt x="5137150" y="4980940"/>
                  <a:pt x="5128260" y="4989830"/>
                  <a:pt x="5118100" y="4989830"/>
                </a:cubicBezTo>
                <a:lnTo>
                  <a:pt x="266700" y="4989830"/>
                </a:lnTo>
                <a:cubicBezTo>
                  <a:pt x="256540" y="4989830"/>
                  <a:pt x="247650" y="4980940"/>
                  <a:pt x="247650" y="4970780"/>
                </a:cubicBezTo>
                <a:lnTo>
                  <a:pt x="247650" y="314960"/>
                </a:lnTo>
                <a:cubicBezTo>
                  <a:pt x="247650" y="304800"/>
                  <a:pt x="256540" y="295910"/>
                  <a:pt x="266700" y="295910"/>
                </a:cubicBezTo>
                <a:lnTo>
                  <a:pt x="5118100" y="295910"/>
                </a:lnTo>
                <a:cubicBezTo>
                  <a:pt x="5129530" y="294640"/>
                  <a:pt x="5137150" y="303530"/>
                  <a:pt x="5137150" y="314960"/>
                </a:cubicBezTo>
                <a:close/>
              </a:path>
            </a:pathLst>
          </a:custGeom>
          <a:solidFill>
            <a:srgbClr val="60BCD6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Hộp Văn bản 7">
            <a:extLst>
              <a:ext uri="{FF2B5EF4-FFF2-40B4-BE49-F238E27FC236}">
                <a16:creationId xmlns:a16="http://schemas.microsoft.com/office/drawing/2014/main" id="{36778E11-0A8A-C187-AAA8-785CF47C509C}"/>
              </a:ext>
            </a:extLst>
          </p:cNvPr>
          <p:cNvSpPr txBox="1"/>
          <p:nvPr/>
        </p:nvSpPr>
        <p:spPr>
          <a:xfrm>
            <a:off x="-10588" y="-58299"/>
            <a:ext cx="11995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3. Phân tích thiết kế</a:t>
            </a:r>
            <a:endParaRPr lang="en-US" sz="540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629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A1B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9244EC-30B5-12D7-94B2-3D0C3A8FA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4AC616-6BA0-42ED-22FD-875A72AE1F13}"/>
              </a:ext>
            </a:extLst>
          </p:cNvPr>
          <p:cNvSpPr/>
          <p:nvPr/>
        </p:nvSpPr>
        <p:spPr>
          <a:xfrm>
            <a:off x="228600" y="1285974"/>
            <a:ext cx="7010400" cy="9416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E82A9CD0-6F5F-9A62-5873-3FF1F080395B}"/>
              </a:ext>
            </a:extLst>
          </p:cNvPr>
          <p:cNvSpPr/>
          <p:nvPr/>
        </p:nvSpPr>
        <p:spPr>
          <a:xfrm>
            <a:off x="8000922" y="-1181100"/>
            <a:ext cx="13318054" cy="11883078"/>
          </a:xfrm>
          <a:custGeom>
            <a:avLst/>
            <a:gdLst/>
            <a:ahLst/>
            <a:cxnLst/>
            <a:rect l="l" t="t" r="r" b="b"/>
            <a:pathLst>
              <a:path w="13318054" h="11883078">
                <a:moveTo>
                  <a:pt x="0" y="0"/>
                </a:moveTo>
                <a:lnTo>
                  <a:pt x="13318054" y="0"/>
                </a:lnTo>
                <a:lnTo>
                  <a:pt x="13318054" y="11883079"/>
                </a:lnTo>
                <a:lnTo>
                  <a:pt x="0" y="11883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1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61F5BBD-24A5-3578-DD44-606BF187E8EE}"/>
              </a:ext>
            </a:extLst>
          </p:cNvPr>
          <p:cNvSpPr txBox="1"/>
          <p:nvPr/>
        </p:nvSpPr>
        <p:spPr>
          <a:xfrm>
            <a:off x="7680384" y="484307"/>
            <a:ext cx="10572490" cy="9318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 algn="l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b="1" i="1" u="sng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Mô hình Waterfall:</a:t>
            </a:r>
            <a:r>
              <a:rPr lang="vi-VN" sz="4000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lang="en-US" sz="4000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1028700" lvl="1" indent="-571500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Khảo sát, </a:t>
            </a:r>
            <a:r>
              <a:rPr lang="en-US" sz="4000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thiết kế</a:t>
            </a:r>
            <a:r>
              <a:rPr lang="vi-VN" sz="4000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phát triển, thử nghiệm.</a:t>
            </a:r>
            <a:endParaRPr lang="en-US" sz="4000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571500" indent="-571500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en-US" sz="4000" b="1" i="1" u="sng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Hoạt động: </a:t>
            </a:r>
          </a:p>
          <a:p>
            <a:pPr marL="1028700" lvl="1" indent="-571500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b="1" i="1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Khảo sát: </a:t>
            </a:r>
            <a:r>
              <a:rPr lang="vi-VN" sz="4000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Phỏng vấn cửa hàng tại Vĩnh Long.</a:t>
            </a:r>
            <a:endParaRPr lang="en-US" sz="4000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1028700" lvl="1" indent="-571500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b="1" i="1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Thiết kế: </a:t>
            </a:r>
            <a:r>
              <a:rPr lang="vi-VN" sz="4000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MySQL, giao diện responsive, tích hợp API.</a:t>
            </a:r>
            <a:endParaRPr lang="en-US" sz="4000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1028700" lvl="1" indent="-571500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b="1" i="1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Phát triển: </a:t>
            </a:r>
            <a:r>
              <a:rPr lang="vi-VN" sz="4000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Lập trình PHP, kiểm tra từng mô-đun.</a:t>
            </a:r>
            <a:endParaRPr lang="en-US" sz="4000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1028700" lvl="1" indent="-571500">
              <a:lnSpc>
                <a:spcPts val="6135"/>
              </a:lnSpc>
              <a:spcBef>
                <a:spcPct val="0"/>
              </a:spcBef>
              <a:buFontTx/>
              <a:buChar char="-"/>
            </a:pPr>
            <a:r>
              <a:rPr lang="vi-VN" sz="4000" b="1" i="1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Thử nghiệm: </a:t>
            </a:r>
            <a:r>
              <a:rPr lang="vi-VN" sz="4000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Unit testing, phản hồi người dùng mẫu.</a:t>
            </a:r>
            <a:endParaRPr lang="en-US" sz="4000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66C75172-7063-E4E8-3405-F2576A75E5E6}"/>
              </a:ext>
            </a:extLst>
          </p:cNvPr>
          <p:cNvSpPr/>
          <p:nvPr/>
        </p:nvSpPr>
        <p:spPr>
          <a:xfrm rot="-92811">
            <a:off x="54575" y="8505051"/>
            <a:ext cx="3931524" cy="1493979"/>
          </a:xfrm>
          <a:custGeom>
            <a:avLst/>
            <a:gdLst/>
            <a:ahLst/>
            <a:cxnLst/>
            <a:rect l="l" t="t" r="r" b="b"/>
            <a:pathLst>
              <a:path w="3931524" h="1493979">
                <a:moveTo>
                  <a:pt x="0" y="0"/>
                </a:moveTo>
                <a:lnTo>
                  <a:pt x="3931525" y="0"/>
                </a:lnTo>
                <a:lnTo>
                  <a:pt x="3931525" y="1493979"/>
                </a:lnTo>
                <a:lnTo>
                  <a:pt x="0" y="14939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3590E62-3618-6134-481B-1404C1F08AE0}"/>
              </a:ext>
            </a:extLst>
          </p:cNvPr>
          <p:cNvSpPr/>
          <p:nvPr/>
        </p:nvSpPr>
        <p:spPr>
          <a:xfrm rot="169232">
            <a:off x="3604550" y="1028595"/>
            <a:ext cx="4010209" cy="1338407"/>
          </a:xfrm>
          <a:custGeom>
            <a:avLst/>
            <a:gdLst/>
            <a:ahLst/>
            <a:cxnLst/>
            <a:rect l="l" t="t" r="r" b="b"/>
            <a:pathLst>
              <a:path w="4010209" h="1338407">
                <a:moveTo>
                  <a:pt x="0" y="0"/>
                </a:moveTo>
                <a:lnTo>
                  <a:pt x="4010209" y="0"/>
                </a:lnTo>
                <a:lnTo>
                  <a:pt x="4010209" y="1338407"/>
                </a:lnTo>
                <a:lnTo>
                  <a:pt x="0" y="13384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2" descr="Cơ hội lớn nhưng cũng nhiều thách thức cho thương mại điện tử năm 2024">
            <a:extLst>
              <a:ext uri="{FF2B5EF4-FFF2-40B4-BE49-F238E27FC236}">
                <a16:creationId xmlns:a16="http://schemas.microsoft.com/office/drawing/2014/main" id="{E12F6A52-822A-BF5A-B97F-BE57CCA903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E5EEE6C-1A57-173E-3DB5-B0924BF1BC38}"/>
              </a:ext>
            </a:extLst>
          </p:cNvPr>
          <p:cNvSpPr/>
          <p:nvPr/>
        </p:nvSpPr>
        <p:spPr>
          <a:xfrm>
            <a:off x="-45712" y="930739"/>
            <a:ext cx="7573774" cy="11443894"/>
          </a:xfrm>
          <a:custGeom>
            <a:avLst/>
            <a:gdLst/>
            <a:ahLst/>
            <a:cxnLst/>
            <a:rect l="l" t="t" r="r" b="b"/>
            <a:pathLst>
              <a:path w="5439410" h="6348730">
                <a:moveTo>
                  <a:pt x="5419090" y="0"/>
                </a:moveTo>
                <a:lnTo>
                  <a:pt x="19050" y="0"/>
                </a:lnTo>
                <a:cubicBezTo>
                  <a:pt x="8890" y="0"/>
                  <a:pt x="0" y="8890"/>
                  <a:pt x="0" y="20320"/>
                </a:cubicBezTo>
                <a:lnTo>
                  <a:pt x="0" y="6329680"/>
                </a:lnTo>
                <a:cubicBezTo>
                  <a:pt x="0" y="6339840"/>
                  <a:pt x="8890" y="6348730"/>
                  <a:pt x="19050" y="6348730"/>
                </a:cubicBezTo>
                <a:lnTo>
                  <a:pt x="5419090" y="6348730"/>
                </a:lnTo>
                <a:cubicBezTo>
                  <a:pt x="5429250" y="6348730"/>
                  <a:pt x="5438140" y="6339840"/>
                  <a:pt x="5438140" y="6329680"/>
                </a:cubicBezTo>
                <a:lnTo>
                  <a:pt x="5438140" y="20320"/>
                </a:lnTo>
                <a:cubicBezTo>
                  <a:pt x="5439410" y="8890"/>
                  <a:pt x="5430520" y="0"/>
                  <a:pt x="5419090" y="0"/>
                </a:cubicBezTo>
                <a:close/>
                <a:moveTo>
                  <a:pt x="5137150" y="314960"/>
                </a:moveTo>
                <a:lnTo>
                  <a:pt x="5137150" y="4970780"/>
                </a:lnTo>
                <a:cubicBezTo>
                  <a:pt x="5137150" y="4980940"/>
                  <a:pt x="5128260" y="4989830"/>
                  <a:pt x="5118100" y="4989830"/>
                </a:cubicBezTo>
                <a:lnTo>
                  <a:pt x="266700" y="4989830"/>
                </a:lnTo>
                <a:cubicBezTo>
                  <a:pt x="256540" y="4989830"/>
                  <a:pt x="247650" y="4980940"/>
                  <a:pt x="247650" y="4970780"/>
                </a:cubicBezTo>
                <a:lnTo>
                  <a:pt x="247650" y="314960"/>
                </a:lnTo>
                <a:cubicBezTo>
                  <a:pt x="247650" y="304800"/>
                  <a:pt x="256540" y="295910"/>
                  <a:pt x="266700" y="295910"/>
                </a:cubicBezTo>
                <a:lnTo>
                  <a:pt x="5118100" y="295910"/>
                </a:lnTo>
                <a:cubicBezTo>
                  <a:pt x="5129530" y="294640"/>
                  <a:pt x="5137150" y="303530"/>
                  <a:pt x="5137150" y="314960"/>
                </a:cubicBezTo>
                <a:close/>
              </a:path>
            </a:pathLst>
          </a:custGeom>
          <a:solidFill>
            <a:srgbClr val="60BCD6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Hộp Văn bản 7">
            <a:extLst>
              <a:ext uri="{FF2B5EF4-FFF2-40B4-BE49-F238E27FC236}">
                <a16:creationId xmlns:a16="http://schemas.microsoft.com/office/drawing/2014/main" id="{B02BD2B6-53FC-23D8-5F10-5DF443A0CEB0}"/>
              </a:ext>
            </a:extLst>
          </p:cNvPr>
          <p:cNvSpPr txBox="1"/>
          <p:nvPr/>
        </p:nvSpPr>
        <p:spPr>
          <a:xfrm>
            <a:off x="-10588" y="-58299"/>
            <a:ext cx="11995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Montserrat Bold" panose="00000800000000000000" pitchFamily="2" charset="0"/>
                <a:cs typeface="Times New Roman" panose="02020603050405020304" pitchFamily="18" charset="0"/>
              </a:rPr>
              <a:t>3. Phân tích thiết kế</a:t>
            </a:r>
            <a:endParaRPr lang="en-US" sz="540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CB8A1E2-899F-BB8A-B132-AEC4A6E3630E}"/>
              </a:ext>
            </a:extLst>
          </p:cNvPr>
          <p:cNvGrpSpPr/>
          <p:nvPr/>
        </p:nvGrpSpPr>
        <p:grpSpPr>
          <a:xfrm>
            <a:off x="457200" y="2496712"/>
            <a:ext cx="6568938" cy="6013084"/>
            <a:chOff x="381000" y="2541184"/>
            <a:chExt cx="6568938" cy="60130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6761EB-89F1-8C26-E3CC-E0B3BA40B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5009"/>
            <a:stretch/>
          </p:blipFill>
          <p:spPr>
            <a:xfrm>
              <a:off x="381000" y="2541184"/>
              <a:ext cx="6248400" cy="601308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381B67-1799-D8F4-2D13-2415F030FEB5}"/>
                </a:ext>
              </a:extLst>
            </p:cNvPr>
            <p:cNvSpPr/>
            <p:nvPr/>
          </p:nvSpPr>
          <p:spPr>
            <a:xfrm>
              <a:off x="4800600" y="2705100"/>
              <a:ext cx="2149338" cy="1752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5086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697</Words>
  <Application>Microsoft Office PowerPoint</Application>
  <PresentationFormat>Custom</PresentationFormat>
  <Paragraphs>74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Montserrat Light</vt:lpstr>
      <vt:lpstr>Arial</vt:lpstr>
      <vt:lpstr>Calibri</vt:lpstr>
      <vt:lpstr>Chewy</vt:lpstr>
      <vt:lpstr>Aptos</vt:lpstr>
      <vt:lpstr>Montserrat Bold</vt:lpstr>
      <vt:lpstr>Montserrat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 và Ứng dụng</dc:title>
  <dc:creator>nhat phan</dc:creator>
  <cp:lastModifiedBy>nhat phan</cp:lastModifiedBy>
  <cp:revision>30</cp:revision>
  <dcterms:created xsi:type="dcterms:W3CDTF">2006-08-16T00:00:00Z</dcterms:created>
  <dcterms:modified xsi:type="dcterms:W3CDTF">2025-05-27T20:06:14Z</dcterms:modified>
  <dc:identifier>DAGXbJxmRg4</dc:identifier>
</cp:coreProperties>
</file>